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4">
  <p:sldMasterIdLst>
    <p:sldMasterId id="2147483669" r:id="rId1"/>
  </p:sldMasterIdLst>
  <p:notesMasterIdLst>
    <p:notesMasterId r:id="rId99"/>
  </p:notesMasterIdLst>
  <p:handoutMasterIdLst>
    <p:handoutMasterId r:id="rId100"/>
  </p:handoutMasterIdLst>
  <p:sldIdLst>
    <p:sldId id="801" r:id="rId2"/>
    <p:sldId id="802" r:id="rId3"/>
    <p:sldId id="803" r:id="rId4"/>
    <p:sldId id="811" r:id="rId5"/>
    <p:sldId id="812" r:id="rId6"/>
    <p:sldId id="880" r:id="rId7"/>
    <p:sldId id="815" r:id="rId8"/>
    <p:sldId id="881" r:id="rId9"/>
    <p:sldId id="901" r:id="rId10"/>
    <p:sldId id="882" r:id="rId11"/>
    <p:sldId id="902" r:id="rId12"/>
    <p:sldId id="904" r:id="rId13"/>
    <p:sldId id="905" r:id="rId14"/>
    <p:sldId id="907" r:id="rId15"/>
    <p:sldId id="903" r:id="rId16"/>
    <p:sldId id="816" r:id="rId17"/>
    <p:sldId id="952" r:id="rId18"/>
    <p:sldId id="826" r:id="rId19"/>
    <p:sldId id="827" r:id="rId20"/>
    <p:sldId id="828" r:id="rId21"/>
    <p:sldId id="829" r:id="rId22"/>
    <p:sldId id="808" r:id="rId23"/>
    <p:sldId id="830" r:id="rId24"/>
    <p:sldId id="831" r:id="rId25"/>
    <p:sldId id="832" r:id="rId26"/>
    <p:sldId id="833" r:id="rId27"/>
    <p:sldId id="900" r:id="rId28"/>
    <p:sldId id="1032" r:id="rId29"/>
    <p:sldId id="957" r:id="rId30"/>
    <p:sldId id="956" r:id="rId31"/>
    <p:sldId id="1010" r:id="rId32"/>
    <p:sldId id="1011" r:id="rId33"/>
    <p:sldId id="989" r:id="rId34"/>
    <p:sldId id="990" r:id="rId35"/>
    <p:sldId id="991" r:id="rId36"/>
    <p:sldId id="992" r:id="rId37"/>
    <p:sldId id="993" r:id="rId38"/>
    <p:sldId id="994" r:id="rId39"/>
    <p:sldId id="995" r:id="rId40"/>
    <p:sldId id="996" r:id="rId41"/>
    <p:sldId id="997" r:id="rId42"/>
    <p:sldId id="1012" r:id="rId43"/>
    <p:sldId id="998" r:id="rId44"/>
    <p:sldId id="999" r:id="rId45"/>
    <p:sldId id="1000" r:id="rId46"/>
    <p:sldId id="1001" r:id="rId47"/>
    <p:sldId id="1004" r:id="rId48"/>
    <p:sldId id="1003" r:id="rId49"/>
    <p:sldId id="1005" r:id="rId50"/>
    <p:sldId id="1006" r:id="rId51"/>
    <p:sldId id="1013" r:id="rId52"/>
    <p:sldId id="1007" r:id="rId53"/>
    <p:sldId id="1008" r:id="rId54"/>
    <p:sldId id="1009" r:id="rId55"/>
    <p:sldId id="1015" r:id="rId56"/>
    <p:sldId id="1022" r:id="rId57"/>
    <p:sldId id="1023" r:id="rId58"/>
    <p:sldId id="1024" r:id="rId59"/>
    <p:sldId id="1025" r:id="rId60"/>
    <p:sldId id="959" r:id="rId61"/>
    <p:sldId id="960" r:id="rId62"/>
    <p:sldId id="961" r:id="rId63"/>
    <p:sldId id="962" r:id="rId64"/>
    <p:sldId id="963" r:id="rId65"/>
    <p:sldId id="1018" r:id="rId66"/>
    <p:sldId id="964" r:id="rId67"/>
    <p:sldId id="965" r:id="rId68"/>
    <p:sldId id="966" r:id="rId69"/>
    <p:sldId id="967" r:id="rId70"/>
    <p:sldId id="1026" r:id="rId71"/>
    <p:sldId id="1027" r:id="rId72"/>
    <p:sldId id="1028" r:id="rId73"/>
    <p:sldId id="1029" r:id="rId74"/>
    <p:sldId id="1030" r:id="rId75"/>
    <p:sldId id="1020" r:id="rId76"/>
    <p:sldId id="909" r:id="rId77"/>
    <p:sldId id="910" r:id="rId78"/>
    <p:sldId id="911" r:id="rId79"/>
    <p:sldId id="834" r:id="rId80"/>
    <p:sldId id="835" r:id="rId81"/>
    <p:sldId id="1017" r:id="rId82"/>
    <p:sldId id="836" r:id="rId83"/>
    <p:sldId id="913" r:id="rId84"/>
    <p:sldId id="837" r:id="rId85"/>
    <p:sldId id="839" r:id="rId86"/>
    <p:sldId id="840" r:id="rId87"/>
    <p:sldId id="838" r:id="rId88"/>
    <p:sldId id="914" r:id="rId89"/>
    <p:sldId id="841" r:id="rId90"/>
    <p:sldId id="842" r:id="rId91"/>
    <p:sldId id="843" r:id="rId92"/>
    <p:sldId id="844" r:id="rId93"/>
    <p:sldId id="845" r:id="rId94"/>
    <p:sldId id="846" r:id="rId95"/>
    <p:sldId id="847" r:id="rId96"/>
    <p:sldId id="848" r:id="rId97"/>
    <p:sldId id="742" r:id="rId98"/>
  </p:sldIdLst>
  <p:sldSz cx="9144000" cy="6858000" type="screen4x3"/>
  <p:notesSz cx="6761163" cy="99425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57AE"/>
    <a:srgbClr val="4269BD"/>
    <a:srgbClr val="E97C30"/>
    <a:srgbClr val="3A97D7"/>
    <a:srgbClr val="E87E04"/>
    <a:srgbClr val="FFC000"/>
    <a:srgbClr val="1F4E79"/>
    <a:srgbClr val="0070C0"/>
    <a:srgbClr val="2E75B6"/>
    <a:srgbClr val="872E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F1F2FC-910D-4935-945C-828072CCF2DE}" v="1" dt="2020-07-06T00:32:41.316"/>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0" autoAdjust="0"/>
    <p:restoredTop sz="95842" autoAdjust="0"/>
  </p:normalViewPr>
  <p:slideViewPr>
    <p:cSldViewPr snapToGrid="0">
      <p:cViewPr varScale="1">
        <p:scale>
          <a:sx n="94" d="100"/>
          <a:sy n="94" d="100"/>
        </p:scale>
        <p:origin x="1118" y="86"/>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8" d="100"/>
          <a:sy n="88" d="100"/>
        </p:scale>
        <p:origin x="2766"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105"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吕承尚" userId="3fe955ae-cffa-49e9-9234-ad8dd0dabb23" providerId="ADAL" clId="{90F1F2FC-910D-4935-945C-828072CCF2DE}"/>
    <pc:docChg chg="modSld">
      <pc:chgData name="吕承尚" userId="3fe955ae-cffa-49e9-9234-ad8dd0dabb23" providerId="ADAL" clId="{90F1F2FC-910D-4935-945C-828072CCF2DE}" dt="2020-07-06T00:32:41.316" v="0" actId="1076"/>
      <pc:docMkLst>
        <pc:docMk/>
      </pc:docMkLst>
      <pc:sldChg chg="modSp">
        <pc:chgData name="吕承尚" userId="3fe955ae-cffa-49e9-9234-ad8dd0dabb23" providerId="ADAL" clId="{90F1F2FC-910D-4935-945C-828072CCF2DE}" dt="2020-07-06T00:32:41.316" v="0" actId="1076"/>
        <pc:sldMkLst>
          <pc:docMk/>
          <pc:sldMk cId="260759508" sldId="956"/>
        </pc:sldMkLst>
        <pc:picChg chg="mod">
          <ac:chgData name="吕承尚" userId="3fe955ae-cffa-49e9-9234-ad8dd0dabb23" providerId="ADAL" clId="{90F1F2FC-910D-4935-945C-828072CCF2DE}" dt="2020-07-06T00:32:41.316" v="0" actId="1076"/>
          <ac:picMkLst>
            <pc:docMk/>
            <pc:sldMk cId="260759508" sldId="956"/>
            <ac:picMk id="22532" creationId="{00000000-0000-0000-0000-00000000000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5617280-E3BE-493F-A592-B386A804031C}" type="doc">
      <dgm:prSet loTypeId="urn:microsoft.com/office/officeart/2005/8/layout/hierarchy2#1" loCatId="hierarchy" qsTypeId="urn:microsoft.com/office/officeart/2005/8/quickstyle/simple1#1" qsCatId="simple" csTypeId="urn:microsoft.com/office/officeart/2005/8/colors/accent1_2#1" csCatId="accent1" phldr="1"/>
      <dgm:spPr/>
      <dgm:t>
        <a:bodyPr/>
        <a:lstStyle/>
        <a:p>
          <a:endParaRPr lang="zh-CN" altLang="en-US"/>
        </a:p>
      </dgm:t>
    </dgm:pt>
    <dgm:pt modelId="{7112AFEA-86A9-4489-9757-2D9ED15797A0}">
      <dgm:prSet phldrT="[文本]"/>
      <dgm:spPr>
        <a:solidFill>
          <a:schemeClr val="tx2">
            <a:lumMod val="40000"/>
            <a:lumOff val="60000"/>
          </a:schemeClr>
        </a:solidFill>
      </dgm:spPr>
      <dgm:t>
        <a:bodyPr/>
        <a:lstStyle/>
        <a:p>
          <a:r>
            <a:rPr lang="en-US" altLang="zh-CN" dirty="0">
              <a:solidFill>
                <a:schemeClr val="tx1"/>
              </a:solidFill>
            </a:rPr>
            <a:t>Wi-Fi</a:t>
          </a:r>
          <a:endParaRPr lang="zh-CN" altLang="en-US" dirty="0">
            <a:solidFill>
              <a:schemeClr val="tx1"/>
            </a:solidFill>
          </a:endParaRPr>
        </a:p>
      </dgm:t>
    </dgm:pt>
    <dgm:pt modelId="{BCABC1B8-7545-4B62-810E-82C272B4A9DB}" type="parTrans" cxnId="{6186E96B-6113-40FE-B4CF-E0264C799036}">
      <dgm:prSet/>
      <dgm:spPr/>
      <dgm:t>
        <a:bodyPr/>
        <a:lstStyle/>
        <a:p>
          <a:endParaRPr lang="zh-CN" altLang="en-US"/>
        </a:p>
      </dgm:t>
    </dgm:pt>
    <dgm:pt modelId="{F4A408FA-CF15-472C-A565-1E4205AF7CCF}" type="sibTrans" cxnId="{6186E96B-6113-40FE-B4CF-E0264C799036}">
      <dgm:prSet/>
      <dgm:spPr/>
      <dgm:t>
        <a:bodyPr/>
        <a:lstStyle/>
        <a:p>
          <a:endParaRPr lang="zh-CN" altLang="en-US"/>
        </a:p>
      </dgm:t>
    </dgm:pt>
    <dgm:pt modelId="{9F11170E-D6C1-43B7-B8F9-C5A5AC072C8D}">
      <dgm:prSet phldrT="[文本]" custT="1"/>
      <dgm:spPr>
        <a:solidFill>
          <a:schemeClr val="bg2">
            <a:lumMod val="75000"/>
          </a:schemeClr>
        </a:solidFill>
      </dgm:spPr>
      <dgm:t>
        <a:bodyPr/>
        <a:lstStyle/>
        <a:p>
          <a:r>
            <a:rPr lang="en-US" altLang="zh-CN" sz="2400" b="1" dirty="0">
              <a:solidFill>
                <a:schemeClr val="tx1"/>
              </a:solidFill>
            </a:rPr>
            <a:t>AP</a:t>
          </a:r>
        </a:p>
        <a:p>
          <a:r>
            <a:rPr lang="en-US" altLang="zh-CN" sz="2400" dirty="0">
              <a:solidFill>
                <a:schemeClr val="tx1"/>
              </a:solidFill>
            </a:rPr>
            <a:t>(Access Point)</a:t>
          </a:r>
          <a:endParaRPr lang="zh-CN" altLang="en-US" sz="2400" dirty="0">
            <a:solidFill>
              <a:schemeClr val="tx1"/>
            </a:solidFill>
          </a:endParaRPr>
        </a:p>
      </dgm:t>
    </dgm:pt>
    <dgm:pt modelId="{BC998054-E863-4322-8FEF-772460F46C81}" type="parTrans" cxnId="{B3849EEE-A866-407C-822F-2794A3C455A9}">
      <dgm:prSet/>
      <dgm:spPr/>
      <dgm:t>
        <a:bodyPr/>
        <a:lstStyle/>
        <a:p>
          <a:endParaRPr lang="zh-CN" altLang="en-US"/>
        </a:p>
      </dgm:t>
    </dgm:pt>
    <dgm:pt modelId="{1796F600-6B53-4398-AF8A-2F48EC41594C}" type="sibTrans" cxnId="{B3849EEE-A866-407C-822F-2794A3C455A9}">
      <dgm:prSet/>
      <dgm:spPr/>
      <dgm:t>
        <a:bodyPr/>
        <a:lstStyle/>
        <a:p>
          <a:endParaRPr lang="zh-CN" altLang="en-US"/>
        </a:p>
      </dgm:t>
    </dgm:pt>
    <dgm:pt modelId="{BB9EBC5F-D538-4280-A94B-C8F6FF23EE8E}">
      <dgm:prSet phldrT="[文本]" custT="1"/>
      <dgm:spPr>
        <a:solidFill>
          <a:schemeClr val="bg2">
            <a:lumMod val="75000"/>
          </a:schemeClr>
        </a:solidFill>
      </dgm:spPr>
      <dgm:t>
        <a:bodyPr/>
        <a:lstStyle/>
        <a:p>
          <a:r>
            <a:rPr lang="en-US" altLang="zh-CN" sz="2000" dirty="0">
              <a:solidFill>
                <a:schemeClr val="tx1"/>
              </a:solidFill>
            </a:rPr>
            <a:t>Station</a:t>
          </a:r>
          <a:endParaRPr lang="zh-CN" altLang="en-US" sz="2000" dirty="0">
            <a:solidFill>
              <a:schemeClr val="tx1"/>
            </a:solidFill>
          </a:endParaRPr>
        </a:p>
      </dgm:t>
    </dgm:pt>
    <dgm:pt modelId="{6FE6C4A6-45DA-419D-9160-088CA843EF9C}" type="parTrans" cxnId="{0DA9306E-3A28-4D4F-8B64-1B9F5A36E48A}">
      <dgm:prSet/>
      <dgm:spPr/>
      <dgm:t>
        <a:bodyPr/>
        <a:lstStyle/>
        <a:p>
          <a:endParaRPr lang="zh-CN" altLang="en-US"/>
        </a:p>
      </dgm:t>
    </dgm:pt>
    <dgm:pt modelId="{EB6142B3-5427-4F35-A615-B42E4A487646}" type="sibTrans" cxnId="{0DA9306E-3A28-4D4F-8B64-1B9F5A36E48A}">
      <dgm:prSet/>
      <dgm:spPr/>
      <dgm:t>
        <a:bodyPr/>
        <a:lstStyle/>
        <a:p>
          <a:endParaRPr lang="zh-CN" altLang="en-US"/>
        </a:p>
      </dgm:t>
    </dgm:pt>
    <dgm:pt modelId="{C5D44DF6-AAAF-4F00-8747-E6CD2268E833}">
      <dgm:prSet phldrT="[文本]" custT="1"/>
      <dgm:spPr>
        <a:solidFill>
          <a:schemeClr val="tx2">
            <a:lumMod val="60000"/>
            <a:lumOff val="40000"/>
          </a:schemeClr>
        </a:solidFill>
      </dgm:spPr>
      <dgm:t>
        <a:bodyPr/>
        <a:lstStyle/>
        <a:p>
          <a:r>
            <a:rPr lang="zh-CN" altLang="en-US" sz="2000" dirty="0">
              <a:solidFill>
                <a:schemeClr val="tx1"/>
              </a:solidFill>
              <a:latin typeface="微软雅黑" pitchFamily="34" charset="-122"/>
              <a:ea typeface="微软雅黑" pitchFamily="34" charset="-122"/>
            </a:rPr>
            <a:t>负责接收由</a:t>
          </a:r>
          <a:r>
            <a:rPr lang="en-US" altLang="zh-CN" sz="2000" dirty="0">
              <a:solidFill>
                <a:schemeClr val="tx1"/>
              </a:solidFill>
              <a:latin typeface="微软雅黑" pitchFamily="34" charset="-122"/>
              <a:ea typeface="微软雅黑" pitchFamily="34" charset="-122"/>
            </a:rPr>
            <a:t>AP</a:t>
          </a:r>
          <a:r>
            <a:rPr lang="zh-CN" altLang="en-US" sz="2000" dirty="0">
              <a:solidFill>
                <a:schemeClr val="tx1"/>
              </a:solidFill>
              <a:latin typeface="微软雅黑" pitchFamily="34" charset="-122"/>
              <a:ea typeface="微软雅黑" pitchFamily="34" charset="-122"/>
            </a:rPr>
            <a:t>所发射信号的</a:t>
          </a:r>
          <a:r>
            <a:rPr lang="en-US" altLang="zh-CN" sz="2000" dirty="0">
              <a:solidFill>
                <a:schemeClr val="tx1"/>
              </a:solidFill>
              <a:latin typeface="微软雅黑" pitchFamily="34" charset="-122"/>
              <a:ea typeface="微软雅黑" pitchFamily="34" charset="-122"/>
            </a:rPr>
            <a:t>CLIENT</a:t>
          </a:r>
          <a:r>
            <a:rPr lang="zh-CN" altLang="en-US" sz="2000" dirty="0">
              <a:solidFill>
                <a:schemeClr val="tx1"/>
              </a:solidFill>
              <a:latin typeface="微软雅黑" pitchFamily="34" charset="-122"/>
              <a:ea typeface="微软雅黑" pitchFamily="34" charset="-122"/>
            </a:rPr>
            <a:t>端设备</a:t>
          </a:r>
          <a:endParaRPr lang="zh-CN" altLang="en-US" sz="2000" dirty="0">
            <a:solidFill>
              <a:schemeClr val="tx1"/>
            </a:solidFill>
          </a:endParaRPr>
        </a:p>
      </dgm:t>
    </dgm:pt>
    <dgm:pt modelId="{77B81626-17FD-4EE4-93AB-0D5AEB700F78}" type="sibTrans" cxnId="{E2322A57-F0A6-4F47-85DF-8F16AB71E7A7}">
      <dgm:prSet/>
      <dgm:spPr/>
      <dgm:t>
        <a:bodyPr/>
        <a:lstStyle/>
        <a:p>
          <a:endParaRPr lang="zh-CN" altLang="en-US"/>
        </a:p>
      </dgm:t>
    </dgm:pt>
    <dgm:pt modelId="{2F381740-5A7B-4663-B87B-08FD109A40B2}" type="parTrans" cxnId="{E2322A57-F0A6-4F47-85DF-8F16AB71E7A7}">
      <dgm:prSet/>
      <dgm:spPr/>
      <dgm:t>
        <a:bodyPr/>
        <a:lstStyle/>
        <a:p>
          <a:endParaRPr lang="zh-CN" altLang="en-US"/>
        </a:p>
      </dgm:t>
    </dgm:pt>
    <dgm:pt modelId="{7FF8571F-96FA-45EC-88D1-06C537672439}">
      <dgm:prSet phldrT="[文本]" custT="1"/>
      <dgm:spPr>
        <a:solidFill>
          <a:schemeClr val="tx2">
            <a:lumMod val="60000"/>
            <a:lumOff val="40000"/>
          </a:schemeClr>
        </a:solidFill>
      </dgm:spPr>
      <dgm:t>
        <a:bodyPr/>
        <a:lstStyle/>
        <a:p>
          <a:pPr algn="l"/>
          <a:r>
            <a:rPr lang="en-US" altLang="zh-CN" sz="2000" dirty="0">
              <a:solidFill>
                <a:schemeClr val="tx1"/>
              </a:solidFill>
              <a:latin typeface="微软雅黑" pitchFamily="34" charset="-122"/>
              <a:ea typeface="微软雅黑" pitchFamily="34" charset="-122"/>
            </a:rPr>
            <a:t>AP</a:t>
          </a:r>
          <a:r>
            <a:rPr lang="zh-CN" altLang="en-US" sz="2000" dirty="0">
              <a:solidFill>
                <a:schemeClr val="tx1"/>
              </a:solidFill>
              <a:latin typeface="微软雅黑" pitchFamily="34" charset="-122"/>
              <a:ea typeface="微软雅黑" pitchFamily="34" charset="-122"/>
            </a:rPr>
            <a:t>一般称为网络桥接器或接入点</a:t>
          </a:r>
          <a:r>
            <a:rPr lang="en-US" altLang="zh-CN" sz="2000" dirty="0">
              <a:solidFill>
                <a:schemeClr val="tx1"/>
              </a:solidFill>
              <a:latin typeface="微软雅黑" pitchFamily="34" charset="-122"/>
              <a:ea typeface="微软雅黑" pitchFamily="34" charset="-122"/>
            </a:rPr>
            <a:t>,</a:t>
          </a:r>
          <a:r>
            <a:rPr lang="zh-CN" altLang="en-US" sz="2000" dirty="0">
              <a:solidFill>
                <a:schemeClr val="tx1"/>
              </a:solidFill>
              <a:latin typeface="微软雅黑" pitchFamily="34" charset="-122"/>
              <a:ea typeface="微软雅黑" pitchFamily="34" charset="-122"/>
            </a:rPr>
            <a:t> 其工作原理相当于一个内置无线发射器的</a:t>
          </a:r>
          <a:r>
            <a:rPr lang="en-US" altLang="zh-CN" sz="2000" dirty="0">
              <a:solidFill>
                <a:schemeClr val="tx1"/>
              </a:solidFill>
              <a:latin typeface="微软雅黑" pitchFamily="34" charset="-122"/>
              <a:ea typeface="微软雅黑" pitchFamily="34" charset="-122"/>
            </a:rPr>
            <a:t>Hub</a:t>
          </a:r>
          <a:r>
            <a:rPr lang="zh-CN" altLang="en-US" sz="2000" dirty="0">
              <a:solidFill>
                <a:schemeClr val="tx1"/>
              </a:solidFill>
              <a:latin typeface="微软雅黑" pitchFamily="34" charset="-122"/>
              <a:ea typeface="微软雅黑" pitchFamily="34" charset="-122"/>
            </a:rPr>
            <a:t>或者是路由</a:t>
          </a:r>
          <a:endParaRPr lang="zh-CN" altLang="en-US" sz="2000" dirty="0">
            <a:solidFill>
              <a:schemeClr val="tx1"/>
            </a:solidFill>
          </a:endParaRPr>
        </a:p>
      </dgm:t>
    </dgm:pt>
    <dgm:pt modelId="{1F57F168-2D8E-48B6-921F-92B83FDED09A}" type="sibTrans" cxnId="{4E6BFF01-0264-48F1-9A1B-4DA4E5213C3C}">
      <dgm:prSet/>
      <dgm:spPr/>
      <dgm:t>
        <a:bodyPr/>
        <a:lstStyle/>
        <a:p>
          <a:endParaRPr lang="zh-CN" altLang="en-US"/>
        </a:p>
      </dgm:t>
    </dgm:pt>
    <dgm:pt modelId="{8167E667-C777-4EDD-9B06-26A6923266D3}" type="parTrans" cxnId="{4E6BFF01-0264-48F1-9A1B-4DA4E5213C3C}">
      <dgm:prSet/>
      <dgm:spPr/>
      <dgm:t>
        <a:bodyPr/>
        <a:lstStyle/>
        <a:p>
          <a:endParaRPr lang="zh-CN" altLang="en-US"/>
        </a:p>
      </dgm:t>
    </dgm:pt>
    <dgm:pt modelId="{DFFA87F1-51DE-4E65-9DFA-2D4344553B0F}" type="pres">
      <dgm:prSet presAssocID="{A5617280-E3BE-493F-A592-B386A804031C}" presName="diagram" presStyleCnt="0">
        <dgm:presLayoutVars>
          <dgm:chPref val="1"/>
          <dgm:dir/>
          <dgm:animOne val="branch"/>
          <dgm:animLvl val="lvl"/>
          <dgm:resizeHandles val="exact"/>
        </dgm:presLayoutVars>
      </dgm:prSet>
      <dgm:spPr/>
    </dgm:pt>
    <dgm:pt modelId="{8D166817-619D-4703-A707-D561BE595333}" type="pres">
      <dgm:prSet presAssocID="{7112AFEA-86A9-4489-9757-2D9ED15797A0}" presName="root1" presStyleCnt="0"/>
      <dgm:spPr/>
    </dgm:pt>
    <dgm:pt modelId="{A4936FC6-7FE0-427D-B3C0-89FAE5731D68}" type="pres">
      <dgm:prSet presAssocID="{7112AFEA-86A9-4489-9757-2D9ED15797A0}" presName="LevelOneTextNode" presStyleLbl="node0" presStyleIdx="0" presStyleCnt="1">
        <dgm:presLayoutVars>
          <dgm:chPref val="3"/>
        </dgm:presLayoutVars>
      </dgm:prSet>
      <dgm:spPr/>
    </dgm:pt>
    <dgm:pt modelId="{AFDB3234-9F34-4ADB-B54E-170AE06203AE}" type="pres">
      <dgm:prSet presAssocID="{7112AFEA-86A9-4489-9757-2D9ED15797A0}" presName="level2hierChild" presStyleCnt="0"/>
      <dgm:spPr/>
    </dgm:pt>
    <dgm:pt modelId="{09DA91C5-A9D1-46D0-8F62-2BF07241C1B4}" type="pres">
      <dgm:prSet presAssocID="{BC998054-E863-4322-8FEF-772460F46C81}" presName="conn2-1" presStyleLbl="parChTrans1D2" presStyleIdx="0" presStyleCnt="2"/>
      <dgm:spPr/>
    </dgm:pt>
    <dgm:pt modelId="{8006C902-1A97-432F-A56D-12B5ED71D8A3}" type="pres">
      <dgm:prSet presAssocID="{BC998054-E863-4322-8FEF-772460F46C81}" presName="connTx" presStyleLbl="parChTrans1D2" presStyleIdx="0" presStyleCnt="2"/>
      <dgm:spPr/>
    </dgm:pt>
    <dgm:pt modelId="{A14D5C87-5DE7-42B7-9A7D-98304092D188}" type="pres">
      <dgm:prSet presAssocID="{9F11170E-D6C1-43B7-B8F9-C5A5AC072C8D}" presName="root2" presStyleCnt="0"/>
      <dgm:spPr/>
    </dgm:pt>
    <dgm:pt modelId="{B4D3B89A-D13C-43BB-86F2-1F72522BD856}" type="pres">
      <dgm:prSet presAssocID="{9F11170E-D6C1-43B7-B8F9-C5A5AC072C8D}" presName="LevelTwoTextNode" presStyleLbl="node2" presStyleIdx="0" presStyleCnt="2" custScaleX="175009" custScaleY="137302" custLinFactNeighborX="763" custLinFactNeighborY="-6108">
        <dgm:presLayoutVars>
          <dgm:chPref val="3"/>
        </dgm:presLayoutVars>
      </dgm:prSet>
      <dgm:spPr/>
    </dgm:pt>
    <dgm:pt modelId="{6FECF1A7-BF7D-422F-91F8-52ABD6B39AFD}" type="pres">
      <dgm:prSet presAssocID="{9F11170E-D6C1-43B7-B8F9-C5A5AC072C8D}" presName="level3hierChild" presStyleCnt="0"/>
      <dgm:spPr/>
    </dgm:pt>
    <dgm:pt modelId="{ECFAB8CC-4D54-4D7B-8E32-D8985B5BE08A}" type="pres">
      <dgm:prSet presAssocID="{8167E667-C777-4EDD-9B06-26A6923266D3}" presName="conn2-1" presStyleLbl="parChTrans1D3" presStyleIdx="0" presStyleCnt="2"/>
      <dgm:spPr/>
    </dgm:pt>
    <dgm:pt modelId="{8CB35A9D-AD2C-47BB-94F4-89B4BA9A62CC}" type="pres">
      <dgm:prSet presAssocID="{8167E667-C777-4EDD-9B06-26A6923266D3}" presName="connTx" presStyleLbl="parChTrans1D3" presStyleIdx="0" presStyleCnt="2"/>
      <dgm:spPr/>
    </dgm:pt>
    <dgm:pt modelId="{FCB94B80-2662-4371-833D-FE6686C98BD7}" type="pres">
      <dgm:prSet presAssocID="{7FF8571F-96FA-45EC-88D1-06C537672439}" presName="root2" presStyleCnt="0"/>
      <dgm:spPr/>
    </dgm:pt>
    <dgm:pt modelId="{41ED5952-E992-4C4E-8D40-2EBCEC1782C0}" type="pres">
      <dgm:prSet presAssocID="{7FF8571F-96FA-45EC-88D1-06C537672439}" presName="LevelTwoTextNode" presStyleLbl="node3" presStyleIdx="0" presStyleCnt="2" custScaleX="347285" custScaleY="498723" custLinFactX="156573" custLinFactY="-75061" custLinFactNeighborX="200000" custLinFactNeighborY="-100000">
        <dgm:presLayoutVars>
          <dgm:chPref val="3"/>
        </dgm:presLayoutVars>
      </dgm:prSet>
      <dgm:spPr/>
    </dgm:pt>
    <dgm:pt modelId="{2D4C1B7E-9A49-446D-9789-66423D8A040C}" type="pres">
      <dgm:prSet presAssocID="{7FF8571F-96FA-45EC-88D1-06C537672439}" presName="level3hierChild" presStyleCnt="0"/>
      <dgm:spPr/>
    </dgm:pt>
    <dgm:pt modelId="{ACCE011F-9513-40A3-B70B-93F64E55E472}" type="pres">
      <dgm:prSet presAssocID="{6FE6C4A6-45DA-419D-9160-088CA843EF9C}" presName="conn2-1" presStyleLbl="parChTrans1D2" presStyleIdx="1" presStyleCnt="2"/>
      <dgm:spPr/>
    </dgm:pt>
    <dgm:pt modelId="{74759804-737C-4B43-9DBF-D61B89FD5B17}" type="pres">
      <dgm:prSet presAssocID="{6FE6C4A6-45DA-419D-9160-088CA843EF9C}" presName="connTx" presStyleLbl="parChTrans1D2" presStyleIdx="1" presStyleCnt="2"/>
      <dgm:spPr/>
    </dgm:pt>
    <dgm:pt modelId="{626ECF5F-B344-42CD-81DE-8582DC89184A}" type="pres">
      <dgm:prSet presAssocID="{BB9EBC5F-D538-4280-A94B-C8F6FF23EE8E}" presName="root2" presStyleCnt="0"/>
      <dgm:spPr/>
    </dgm:pt>
    <dgm:pt modelId="{08D08797-1B26-49F5-B176-C79D14404C0D}" type="pres">
      <dgm:prSet presAssocID="{BB9EBC5F-D538-4280-A94B-C8F6FF23EE8E}" presName="LevelTwoTextNode" presStyleLbl="node2" presStyleIdx="1" presStyleCnt="2" custScaleX="178876" custScaleY="132175" custLinFactNeighborX="763" custLinFactNeighborY="1527">
        <dgm:presLayoutVars>
          <dgm:chPref val="3"/>
        </dgm:presLayoutVars>
      </dgm:prSet>
      <dgm:spPr/>
    </dgm:pt>
    <dgm:pt modelId="{99D694C5-3C82-4561-9354-15BC416B005A}" type="pres">
      <dgm:prSet presAssocID="{BB9EBC5F-D538-4280-A94B-C8F6FF23EE8E}" presName="level3hierChild" presStyleCnt="0"/>
      <dgm:spPr/>
    </dgm:pt>
    <dgm:pt modelId="{4EF35DB6-7930-444E-979C-E622061CEC7A}" type="pres">
      <dgm:prSet presAssocID="{2F381740-5A7B-4663-B87B-08FD109A40B2}" presName="conn2-1" presStyleLbl="parChTrans1D3" presStyleIdx="1" presStyleCnt="2"/>
      <dgm:spPr/>
    </dgm:pt>
    <dgm:pt modelId="{06432A44-565C-4E79-A7DA-64DE523F60AA}" type="pres">
      <dgm:prSet presAssocID="{2F381740-5A7B-4663-B87B-08FD109A40B2}" presName="connTx" presStyleLbl="parChTrans1D3" presStyleIdx="1" presStyleCnt="2"/>
      <dgm:spPr/>
    </dgm:pt>
    <dgm:pt modelId="{2E23598D-845D-4AE6-BAC6-60AFDB0FF994}" type="pres">
      <dgm:prSet presAssocID="{C5D44DF6-AAAF-4F00-8747-E6CD2268E833}" presName="root2" presStyleCnt="0"/>
      <dgm:spPr/>
    </dgm:pt>
    <dgm:pt modelId="{1F36ED2F-21A1-4A5D-8FEF-C1770FF5EEA2}" type="pres">
      <dgm:prSet presAssocID="{C5D44DF6-AAAF-4F00-8747-E6CD2268E833}" presName="LevelTwoTextNode" presStyleLbl="node3" presStyleIdx="1" presStyleCnt="2" custScaleX="312033" custScaleY="344038" custLinFactNeighborX="-2290" custLinFactNeighborY="36646">
        <dgm:presLayoutVars>
          <dgm:chPref val="3"/>
        </dgm:presLayoutVars>
      </dgm:prSet>
      <dgm:spPr/>
    </dgm:pt>
    <dgm:pt modelId="{591E37BB-5497-4765-AE17-0CDCE0EC6BD1}" type="pres">
      <dgm:prSet presAssocID="{C5D44DF6-AAAF-4F00-8747-E6CD2268E833}" presName="level3hierChild" presStyleCnt="0"/>
      <dgm:spPr/>
    </dgm:pt>
  </dgm:ptLst>
  <dgm:cxnLst>
    <dgm:cxn modelId="{4E6BFF01-0264-48F1-9A1B-4DA4E5213C3C}" srcId="{9F11170E-D6C1-43B7-B8F9-C5A5AC072C8D}" destId="{7FF8571F-96FA-45EC-88D1-06C537672439}" srcOrd="0" destOrd="0" parTransId="{8167E667-C777-4EDD-9B06-26A6923266D3}" sibTransId="{1F57F168-2D8E-48B6-921F-92B83FDED09A}"/>
    <dgm:cxn modelId="{62F8CA12-A768-460B-9985-4D1C10C88F83}" type="presOf" srcId="{BC998054-E863-4322-8FEF-772460F46C81}" destId="{09DA91C5-A9D1-46D0-8F62-2BF07241C1B4}" srcOrd="0" destOrd="0" presId="urn:microsoft.com/office/officeart/2005/8/layout/hierarchy2#1"/>
    <dgm:cxn modelId="{64265827-FC0E-492E-88EF-253D5B54DFE2}" type="presOf" srcId="{7112AFEA-86A9-4489-9757-2D9ED15797A0}" destId="{A4936FC6-7FE0-427D-B3C0-89FAE5731D68}" srcOrd="0" destOrd="0" presId="urn:microsoft.com/office/officeart/2005/8/layout/hierarchy2#1"/>
    <dgm:cxn modelId="{DE089727-9EFA-4620-B17B-A8957D532B41}" type="presOf" srcId="{9F11170E-D6C1-43B7-B8F9-C5A5AC072C8D}" destId="{B4D3B89A-D13C-43BB-86F2-1F72522BD856}" srcOrd="0" destOrd="0" presId="urn:microsoft.com/office/officeart/2005/8/layout/hierarchy2#1"/>
    <dgm:cxn modelId="{CB894030-981F-4940-85EE-7914ECB21683}" type="presOf" srcId="{6FE6C4A6-45DA-419D-9160-088CA843EF9C}" destId="{ACCE011F-9513-40A3-B70B-93F64E55E472}" srcOrd="0" destOrd="0" presId="urn:microsoft.com/office/officeart/2005/8/layout/hierarchy2#1"/>
    <dgm:cxn modelId="{6186E96B-6113-40FE-B4CF-E0264C799036}" srcId="{A5617280-E3BE-493F-A592-B386A804031C}" destId="{7112AFEA-86A9-4489-9757-2D9ED15797A0}" srcOrd="0" destOrd="0" parTransId="{BCABC1B8-7545-4B62-810E-82C272B4A9DB}" sibTransId="{F4A408FA-CF15-472C-A565-1E4205AF7CCF}"/>
    <dgm:cxn modelId="{9004996C-7414-4B3D-AA50-BEE1A17B07BB}" type="presOf" srcId="{2F381740-5A7B-4663-B87B-08FD109A40B2}" destId="{4EF35DB6-7930-444E-979C-E622061CEC7A}" srcOrd="0" destOrd="0" presId="urn:microsoft.com/office/officeart/2005/8/layout/hierarchy2#1"/>
    <dgm:cxn modelId="{0DA9306E-3A28-4D4F-8B64-1B9F5A36E48A}" srcId="{7112AFEA-86A9-4489-9757-2D9ED15797A0}" destId="{BB9EBC5F-D538-4280-A94B-C8F6FF23EE8E}" srcOrd="1" destOrd="0" parTransId="{6FE6C4A6-45DA-419D-9160-088CA843EF9C}" sibTransId="{EB6142B3-5427-4F35-A615-B42E4A487646}"/>
    <dgm:cxn modelId="{59D33550-CE9B-48A0-A6B7-64FC4C23C6A9}" type="presOf" srcId="{2F381740-5A7B-4663-B87B-08FD109A40B2}" destId="{06432A44-565C-4E79-A7DA-64DE523F60AA}" srcOrd="1" destOrd="0" presId="urn:microsoft.com/office/officeart/2005/8/layout/hierarchy2#1"/>
    <dgm:cxn modelId="{E2322A57-F0A6-4F47-85DF-8F16AB71E7A7}" srcId="{BB9EBC5F-D538-4280-A94B-C8F6FF23EE8E}" destId="{C5D44DF6-AAAF-4F00-8747-E6CD2268E833}" srcOrd="0" destOrd="0" parTransId="{2F381740-5A7B-4663-B87B-08FD109A40B2}" sibTransId="{77B81626-17FD-4EE4-93AB-0D5AEB700F78}"/>
    <dgm:cxn modelId="{9AAE4C58-1541-4D80-9197-C36FCC722F2D}" type="presOf" srcId="{7FF8571F-96FA-45EC-88D1-06C537672439}" destId="{41ED5952-E992-4C4E-8D40-2EBCEC1782C0}" srcOrd="0" destOrd="0" presId="urn:microsoft.com/office/officeart/2005/8/layout/hierarchy2#1"/>
    <dgm:cxn modelId="{4B6F4A79-16A6-4721-AC30-761899C46555}" type="presOf" srcId="{8167E667-C777-4EDD-9B06-26A6923266D3}" destId="{8CB35A9D-AD2C-47BB-94F4-89B4BA9A62CC}" srcOrd="1" destOrd="0" presId="urn:microsoft.com/office/officeart/2005/8/layout/hierarchy2#1"/>
    <dgm:cxn modelId="{F62D6F99-4219-4F3F-8F1B-684EA9191D57}" type="presOf" srcId="{A5617280-E3BE-493F-A592-B386A804031C}" destId="{DFFA87F1-51DE-4E65-9DFA-2D4344553B0F}" srcOrd="0" destOrd="0" presId="urn:microsoft.com/office/officeart/2005/8/layout/hierarchy2#1"/>
    <dgm:cxn modelId="{D522D69D-D564-42FB-9090-42AC785613B8}" type="presOf" srcId="{BB9EBC5F-D538-4280-A94B-C8F6FF23EE8E}" destId="{08D08797-1B26-49F5-B176-C79D14404C0D}" srcOrd="0" destOrd="0" presId="urn:microsoft.com/office/officeart/2005/8/layout/hierarchy2#1"/>
    <dgm:cxn modelId="{FC5943B2-D137-4AF6-A8F9-03B0A7CA44C3}" type="presOf" srcId="{C5D44DF6-AAAF-4F00-8747-E6CD2268E833}" destId="{1F36ED2F-21A1-4A5D-8FEF-C1770FF5EEA2}" srcOrd="0" destOrd="0" presId="urn:microsoft.com/office/officeart/2005/8/layout/hierarchy2#1"/>
    <dgm:cxn modelId="{296E03EB-D0B7-4B8D-BFF4-6F0DFDA4F591}" type="presOf" srcId="{8167E667-C777-4EDD-9B06-26A6923266D3}" destId="{ECFAB8CC-4D54-4D7B-8E32-D8985B5BE08A}" srcOrd="0" destOrd="0" presId="urn:microsoft.com/office/officeart/2005/8/layout/hierarchy2#1"/>
    <dgm:cxn modelId="{B3849EEE-A866-407C-822F-2794A3C455A9}" srcId="{7112AFEA-86A9-4489-9757-2D9ED15797A0}" destId="{9F11170E-D6C1-43B7-B8F9-C5A5AC072C8D}" srcOrd="0" destOrd="0" parTransId="{BC998054-E863-4322-8FEF-772460F46C81}" sibTransId="{1796F600-6B53-4398-AF8A-2F48EC41594C}"/>
    <dgm:cxn modelId="{E72C9FF0-B3D8-49AC-89C8-26B4F86EA54B}" type="presOf" srcId="{6FE6C4A6-45DA-419D-9160-088CA843EF9C}" destId="{74759804-737C-4B43-9DBF-D61B89FD5B17}" srcOrd="1" destOrd="0" presId="urn:microsoft.com/office/officeart/2005/8/layout/hierarchy2#1"/>
    <dgm:cxn modelId="{4A3547F4-4F8D-4061-850D-03ADB3266D70}" type="presOf" srcId="{BC998054-E863-4322-8FEF-772460F46C81}" destId="{8006C902-1A97-432F-A56D-12B5ED71D8A3}" srcOrd="1" destOrd="0" presId="urn:microsoft.com/office/officeart/2005/8/layout/hierarchy2#1"/>
    <dgm:cxn modelId="{04D64AD8-5DB7-4610-AB7F-4F6900F42B77}" type="presParOf" srcId="{DFFA87F1-51DE-4E65-9DFA-2D4344553B0F}" destId="{8D166817-619D-4703-A707-D561BE595333}" srcOrd="0" destOrd="0" presId="urn:microsoft.com/office/officeart/2005/8/layout/hierarchy2#1"/>
    <dgm:cxn modelId="{F32CDE65-6778-4BC7-A58A-3D0FFF32EED5}" type="presParOf" srcId="{8D166817-619D-4703-A707-D561BE595333}" destId="{A4936FC6-7FE0-427D-B3C0-89FAE5731D68}" srcOrd="0" destOrd="0" presId="urn:microsoft.com/office/officeart/2005/8/layout/hierarchy2#1"/>
    <dgm:cxn modelId="{5A5D02A1-5A0F-4FBD-BF83-F8E3A11ABE25}" type="presParOf" srcId="{8D166817-619D-4703-A707-D561BE595333}" destId="{AFDB3234-9F34-4ADB-B54E-170AE06203AE}" srcOrd="1" destOrd="0" presId="urn:microsoft.com/office/officeart/2005/8/layout/hierarchy2#1"/>
    <dgm:cxn modelId="{5F6CE446-8B56-4C5B-BCCD-D836B980B4FA}" type="presParOf" srcId="{AFDB3234-9F34-4ADB-B54E-170AE06203AE}" destId="{09DA91C5-A9D1-46D0-8F62-2BF07241C1B4}" srcOrd="0" destOrd="0" presId="urn:microsoft.com/office/officeart/2005/8/layout/hierarchy2#1"/>
    <dgm:cxn modelId="{219D5FA8-2E9A-49D6-9CC7-9E28A8E3807D}" type="presParOf" srcId="{09DA91C5-A9D1-46D0-8F62-2BF07241C1B4}" destId="{8006C902-1A97-432F-A56D-12B5ED71D8A3}" srcOrd="0" destOrd="0" presId="urn:microsoft.com/office/officeart/2005/8/layout/hierarchy2#1"/>
    <dgm:cxn modelId="{5A622DAC-11D7-4318-A9FE-648BD0DC9467}" type="presParOf" srcId="{AFDB3234-9F34-4ADB-B54E-170AE06203AE}" destId="{A14D5C87-5DE7-42B7-9A7D-98304092D188}" srcOrd="1" destOrd="0" presId="urn:microsoft.com/office/officeart/2005/8/layout/hierarchy2#1"/>
    <dgm:cxn modelId="{41057F58-6F8D-4315-BCCF-25D3069252EF}" type="presParOf" srcId="{A14D5C87-5DE7-42B7-9A7D-98304092D188}" destId="{B4D3B89A-D13C-43BB-86F2-1F72522BD856}" srcOrd="0" destOrd="0" presId="urn:microsoft.com/office/officeart/2005/8/layout/hierarchy2#1"/>
    <dgm:cxn modelId="{32F4F28B-3E6B-44BE-93BE-14BCF294212A}" type="presParOf" srcId="{A14D5C87-5DE7-42B7-9A7D-98304092D188}" destId="{6FECF1A7-BF7D-422F-91F8-52ABD6B39AFD}" srcOrd="1" destOrd="0" presId="urn:microsoft.com/office/officeart/2005/8/layout/hierarchy2#1"/>
    <dgm:cxn modelId="{E6852B8E-3B7D-4F96-86D8-9658B88FB082}" type="presParOf" srcId="{6FECF1A7-BF7D-422F-91F8-52ABD6B39AFD}" destId="{ECFAB8CC-4D54-4D7B-8E32-D8985B5BE08A}" srcOrd="0" destOrd="0" presId="urn:microsoft.com/office/officeart/2005/8/layout/hierarchy2#1"/>
    <dgm:cxn modelId="{EA760DA2-750B-4AE7-BA48-720CBAA5000D}" type="presParOf" srcId="{ECFAB8CC-4D54-4D7B-8E32-D8985B5BE08A}" destId="{8CB35A9D-AD2C-47BB-94F4-89B4BA9A62CC}" srcOrd="0" destOrd="0" presId="urn:microsoft.com/office/officeart/2005/8/layout/hierarchy2#1"/>
    <dgm:cxn modelId="{A9197C9A-6C20-4F64-9447-83769514747A}" type="presParOf" srcId="{6FECF1A7-BF7D-422F-91F8-52ABD6B39AFD}" destId="{FCB94B80-2662-4371-833D-FE6686C98BD7}" srcOrd="1" destOrd="0" presId="urn:microsoft.com/office/officeart/2005/8/layout/hierarchy2#1"/>
    <dgm:cxn modelId="{CE493545-525F-4353-831D-431A53EA5B24}" type="presParOf" srcId="{FCB94B80-2662-4371-833D-FE6686C98BD7}" destId="{41ED5952-E992-4C4E-8D40-2EBCEC1782C0}" srcOrd="0" destOrd="0" presId="urn:microsoft.com/office/officeart/2005/8/layout/hierarchy2#1"/>
    <dgm:cxn modelId="{ED393E1C-18BB-4F56-B3CD-E3ADB0CD5C68}" type="presParOf" srcId="{FCB94B80-2662-4371-833D-FE6686C98BD7}" destId="{2D4C1B7E-9A49-446D-9789-66423D8A040C}" srcOrd="1" destOrd="0" presId="urn:microsoft.com/office/officeart/2005/8/layout/hierarchy2#1"/>
    <dgm:cxn modelId="{38E06E87-F5DF-4042-96AF-DFC010D79FBB}" type="presParOf" srcId="{AFDB3234-9F34-4ADB-B54E-170AE06203AE}" destId="{ACCE011F-9513-40A3-B70B-93F64E55E472}" srcOrd="2" destOrd="0" presId="urn:microsoft.com/office/officeart/2005/8/layout/hierarchy2#1"/>
    <dgm:cxn modelId="{56070F90-180E-448D-8230-155C605C9592}" type="presParOf" srcId="{ACCE011F-9513-40A3-B70B-93F64E55E472}" destId="{74759804-737C-4B43-9DBF-D61B89FD5B17}" srcOrd="0" destOrd="0" presId="urn:microsoft.com/office/officeart/2005/8/layout/hierarchy2#1"/>
    <dgm:cxn modelId="{C2D70DC3-35B3-4738-A8EF-16BB3E909B8D}" type="presParOf" srcId="{AFDB3234-9F34-4ADB-B54E-170AE06203AE}" destId="{626ECF5F-B344-42CD-81DE-8582DC89184A}" srcOrd="3" destOrd="0" presId="urn:microsoft.com/office/officeart/2005/8/layout/hierarchy2#1"/>
    <dgm:cxn modelId="{3087A28A-35AC-4135-90EC-09517349618C}" type="presParOf" srcId="{626ECF5F-B344-42CD-81DE-8582DC89184A}" destId="{08D08797-1B26-49F5-B176-C79D14404C0D}" srcOrd="0" destOrd="0" presId="urn:microsoft.com/office/officeart/2005/8/layout/hierarchy2#1"/>
    <dgm:cxn modelId="{0BDF5AC0-9490-496B-A6BA-A5ADDE9E7573}" type="presParOf" srcId="{626ECF5F-B344-42CD-81DE-8582DC89184A}" destId="{99D694C5-3C82-4561-9354-15BC416B005A}" srcOrd="1" destOrd="0" presId="urn:microsoft.com/office/officeart/2005/8/layout/hierarchy2#1"/>
    <dgm:cxn modelId="{62AF5DF3-43B7-4EEB-B84A-0B1F72086E49}" type="presParOf" srcId="{99D694C5-3C82-4561-9354-15BC416B005A}" destId="{4EF35DB6-7930-444E-979C-E622061CEC7A}" srcOrd="0" destOrd="0" presId="urn:microsoft.com/office/officeart/2005/8/layout/hierarchy2#1"/>
    <dgm:cxn modelId="{A4E78BF6-1E11-463D-9294-CAC63D280DA6}" type="presParOf" srcId="{4EF35DB6-7930-444E-979C-E622061CEC7A}" destId="{06432A44-565C-4E79-A7DA-64DE523F60AA}" srcOrd="0" destOrd="0" presId="urn:microsoft.com/office/officeart/2005/8/layout/hierarchy2#1"/>
    <dgm:cxn modelId="{07E9796D-A9AA-407E-B59A-681C0BF76AD4}" type="presParOf" srcId="{99D694C5-3C82-4561-9354-15BC416B005A}" destId="{2E23598D-845D-4AE6-BAC6-60AFDB0FF994}" srcOrd="1" destOrd="0" presId="urn:microsoft.com/office/officeart/2005/8/layout/hierarchy2#1"/>
    <dgm:cxn modelId="{16C18EF4-09AA-4638-82EA-BF603D342749}" type="presParOf" srcId="{2E23598D-845D-4AE6-BAC6-60AFDB0FF994}" destId="{1F36ED2F-21A1-4A5D-8FEF-C1770FF5EEA2}" srcOrd="0" destOrd="0" presId="urn:microsoft.com/office/officeart/2005/8/layout/hierarchy2#1"/>
    <dgm:cxn modelId="{BFD54572-8A14-4D76-BA4B-14AA728D2BEF}" type="presParOf" srcId="{2E23598D-845D-4AE6-BAC6-60AFDB0FF994}" destId="{591E37BB-5497-4765-AE17-0CDCE0EC6BD1}" srcOrd="1" destOrd="0" presId="urn:microsoft.com/office/officeart/2005/8/layout/hierarchy2#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936FC6-7FE0-427D-B3C0-89FAE5731D68}">
      <dsp:nvSpPr>
        <dsp:cNvPr id="0" name=""/>
        <dsp:cNvSpPr/>
      </dsp:nvSpPr>
      <dsp:spPr>
        <a:xfrm>
          <a:off x="7043" y="2551603"/>
          <a:ext cx="811297" cy="405648"/>
        </a:xfrm>
        <a:prstGeom prst="roundRect">
          <a:avLst>
            <a:gd name="adj" fmla="val 100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solidFill>
                <a:schemeClr val="tx1"/>
              </a:solidFill>
            </a:rPr>
            <a:t>Wi-Fi</a:t>
          </a:r>
          <a:endParaRPr lang="zh-CN" altLang="en-US" sz="2200" kern="1200" dirty="0">
            <a:solidFill>
              <a:schemeClr val="tx1"/>
            </a:solidFill>
          </a:endParaRPr>
        </a:p>
      </dsp:txBody>
      <dsp:txXfrm>
        <a:off x="18924" y="2563484"/>
        <a:ext cx="787535" cy="381886"/>
      </dsp:txXfrm>
    </dsp:sp>
    <dsp:sp modelId="{09DA91C5-A9D1-46D0-8F62-2BF07241C1B4}">
      <dsp:nvSpPr>
        <dsp:cNvPr id="0" name=""/>
        <dsp:cNvSpPr/>
      </dsp:nvSpPr>
      <dsp:spPr>
        <a:xfrm rot="17404825">
          <a:off x="502088" y="2295082"/>
          <a:ext cx="963216" cy="14026"/>
        </a:xfrm>
        <a:custGeom>
          <a:avLst/>
          <a:gdLst/>
          <a:ahLst/>
          <a:cxnLst/>
          <a:rect l="0" t="0" r="0" b="0"/>
          <a:pathLst>
            <a:path>
              <a:moveTo>
                <a:pt x="0" y="7013"/>
              </a:moveTo>
              <a:lnTo>
                <a:pt x="963216" y="70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59615" y="2278015"/>
        <a:ext cx="48160" cy="48160"/>
      </dsp:txXfrm>
    </dsp:sp>
    <dsp:sp modelId="{B4D3B89A-D13C-43BB-86F2-1F72522BD856}">
      <dsp:nvSpPr>
        <dsp:cNvPr id="0" name=""/>
        <dsp:cNvSpPr/>
      </dsp:nvSpPr>
      <dsp:spPr>
        <a:xfrm>
          <a:off x="1149050" y="1571281"/>
          <a:ext cx="1419844" cy="556964"/>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altLang="zh-CN" sz="2400" b="1" kern="1200" dirty="0">
              <a:solidFill>
                <a:schemeClr val="tx1"/>
              </a:solidFill>
            </a:rPr>
            <a:t>AP</a:t>
          </a:r>
        </a:p>
        <a:p>
          <a:pPr marL="0" lvl="0" indent="0" algn="ctr" defTabSz="1066800">
            <a:lnSpc>
              <a:spcPct val="90000"/>
            </a:lnSpc>
            <a:spcBef>
              <a:spcPct val="0"/>
            </a:spcBef>
            <a:spcAft>
              <a:spcPct val="35000"/>
            </a:spcAft>
            <a:buNone/>
          </a:pPr>
          <a:r>
            <a:rPr lang="en-US" altLang="zh-CN" sz="2400" kern="1200" dirty="0">
              <a:solidFill>
                <a:schemeClr val="tx1"/>
              </a:solidFill>
            </a:rPr>
            <a:t>(Access Point)</a:t>
          </a:r>
          <a:endParaRPr lang="zh-CN" altLang="en-US" sz="2400" kern="1200" dirty="0">
            <a:solidFill>
              <a:schemeClr val="tx1"/>
            </a:solidFill>
          </a:endParaRPr>
        </a:p>
      </dsp:txBody>
      <dsp:txXfrm>
        <a:off x="1165363" y="1587594"/>
        <a:ext cx="1387218" cy="524338"/>
      </dsp:txXfrm>
    </dsp:sp>
    <dsp:sp modelId="{ECFAB8CC-4D54-4D7B-8E32-D8985B5BE08A}">
      <dsp:nvSpPr>
        <dsp:cNvPr id="0" name=""/>
        <dsp:cNvSpPr/>
      </dsp:nvSpPr>
      <dsp:spPr>
        <a:xfrm rot="17723761">
          <a:off x="2352246" y="1500072"/>
          <a:ext cx="758670" cy="14026"/>
        </a:xfrm>
        <a:custGeom>
          <a:avLst/>
          <a:gdLst/>
          <a:ahLst/>
          <a:cxnLst/>
          <a:rect l="0" t="0" r="0" b="0"/>
          <a:pathLst>
            <a:path>
              <a:moveTo>
                <a:pt x="0" y="7013"/>
              </a:moveTo>
              <a:lnTo>
                <a:pt x="758670" y="701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712614" y="1488119"/>
        <a:ext cx="37933" cy="37933"/>
      </dsp:txXfrm>
    </dsp:sp>
    <dsp:sp modelId="{41ED5952-E992-4C4E-8D40-2EBCEC1782C0}">
      <dsp:nvSpPr>
        <dsp:cNvPr id="0" name=""/>
        <dsp:cNvSpPr/>
      </dsp:nvSpPr>
      <dsp:spPr>
        <a:xfrm>
          <a:off x="2894267" y="152875"/>
          <a:ext cx="2817516" cy="2023064"/>
        </a:xfrm>
        <a:prstGeom prst="roundRect">
          <a:avLst>
            <a:gd name="adj" fmla="val 10000"/>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l" defTabSz="889000">
            <a:lnSpc>
              <a:spcPct val="90000"/>
            </a:lnSpc>
            <a:spcBef>
              <a:spcPct val="0"/>
            </a:spcBef>
            <a:spcAft>
              <a:spcPct val="35000"/>
            </a:spcAft>
            <a:buNone/>
          </a:pPr>
          <a:r>
            <a:rPr lang="en-US" altLang="zh-CN" sz="2000" kern="1200" dirty="0">
              <a:solidFill>
                <a:schemeClr val="tx1"/>
              </a:solidFill>
              <a:latin typeface="微软雅黑" pitchFamily="34" charset="-122"/>
              <a:ea typeface="微软雅黑" pitchFamily="34" charset="-122"/>
            </a:rPr>
            <a:t>AP</a:t>
          </a:r>
          <a:r>
            <a:rPr lang="zh-CN" altLang="en-US" sz="2000" kern="1200" dirty="0">
              <a:solidFill>
                <a:schemeClr val="tx1"/>
              </a:solidFill>
              <a:latin typeface="微软雅黑" pitchFamily="34" charset="-122"/>
              <a:ea typeface="微软雅黑" pitchFamily="34" charset="-122"/>
            </a:rPr>
            <a:t>一般称为网络桥接器或接入点</a:t>
          </a:r>
          <a:r>
            <a:rPr lang="en-US" altLang="zh-CN" sz="2000" kern="1200" dirty="0">
              <a:solidFill>
                <a:schemeClr val="tx1"/>
              </a:solidFill>
              <a:latin typeface="微软雅黑" pitchFamily="34" charset="-122"/>
              <a:ea typeface="微软雅黑" pitchFamily="34" charset="-122"/>
            </a:rPr>
            <a:t>,</a:t>
          </a:r>
          <a:r>
            <a:rPr lang="zh-CN" altLang="en-US" sz="2000" kern="1200" dirty="0">
              <a:solidFill>
                <a:schemeClr val="tx1"/>
              </a:solidFill>
              <a:latin typeface="微软雅黑" pitchFamily="34" charset="-122"/>
              <a:ea typeface="微软雅黑" pitchFamily="34" charset="-122"/>
            </a:rPr>
            <a:t> 其工作原理相当于一个内置无线发射器的</a:t>
          </a:r>
          <a:r>
            <a:rPr lang="en-US" altLang="zh-CN" sz="2000" kern="1200" dirty="0">
              <a:solidFill>
                <a:schemeClr val="tx1"/>
              </a:solidFill>
              <a:latin typeface="微软雅黑" pitchFamily="34" charset="-122"/>
              <a:ea typeface="微软雅黑" pitchFamily="34" charset="-122"/>
            </a:rPr>
            <a:t>Hub</a:t>
          </a:r>
          <a:r>
            <a:rPr lang="zh-CN" altLang="en-US" sz="2000" kern="1200" dirty="0">
              <a:solidFill>
                <a:schemeClr val="tx1"/>
              </a:solidFill>
              <a:latin typeface="微软雅黑" pitchFamily="34" charset="-122"/>
              <a:ea typeface="微软雅黑" pitchFamily="34" charset="-122"/>
            </a:rPr>
            <a:t>或者是路由</a:t>
          </a:r>
          <a:endParaRPr lang="zh-CN" altLang="en-US" sz="2000" kern="1200" dirty="0">
            <a:solidFill>
              <a:schemeClr val="tx1"/>
            </a:solidFill>
          </a:endParaRPr>
        </a:p>
      </dsp:txBody>
      <dsp:txXfrm>
        <a:off x="2953521" y="212129"/>
        <a:ext cx="2699008" cy="1904556"/>
      </dsp:txXfrm>
    </dsp:sp>
    <dsp:sp modelId="{ACCE011F-9513-40A3-B70B-93F64E55E472}">
      <dsp:nvSpPr>
        <dsp:cNvPr id="0" name=""/>
        <dsp:cNvSpPr/>
      </dsp:nvSpPr>
      <dsp:spPr>
        <a:xfrm rot="4185066">
          <a:off x="505929" y="3195654"/>
          <a:ext cx="955534" cy="14026"/>
        </a:xfrm>
        <a:custGeom>
          <a:avLst/>
          <a:gdLst/>
          <a:ahLst/>
          <a:cxnLst/>
          <a:rect l="0" t="0" r="0" b="0"/>
          <a:pathLst>
            <a:path>
              <a:moveTo>
                <a:pt x="0" y="7013"/>
              </a:moveTo>
              <a:lnTo>
                <a:pt x="955534" y="7013"/>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959807" y="3178779"/>
        <a:ext cx="47776" cy="47776"/>
      </dsp:txXfrm>
    </dsp:sp>
    <dsp:sp modelId="{08D08797-1B26-49F5-B176-C79D14404C0D}">
      <dsp:nvSpPr>
        <dsp:cNvPr id="0" name=""/>
        <dsp:cNvSpPr/>
      </dsp:nvSpPr>
      <dsp:spPr>
        <a:xfrm>
          <a:off x="1149050" y="3382825"/>
          <a:ext cx="1451217" cy="536166"/>
        </a:xfrm>
        <a:prstGeom prst="roundRect">
          <a:avLst>
            <a:gd name="adj" fmla="val 10000"/>
          </a:avLst>
        </a:prstGeom>
        <a:solidFill>
          <a:schemeClr val="bg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solidFill>
                <a:schemeClr val="tx1"/>
              </a:solidFill>
            </a:rPr>
            <a:t>Station</a:t>
          </a:r>
          <a:endParaRPr lang="zh-CN" altLang="en-US" sz="2000" kern="1200" dirty="0">
            <a:solidFill>
              <a:schemeClr val="tx1"/>
            </a:solidFill>
          </a:endParaRPr>
        </a:p>
      </dsp:txBody>
      <dsp:txXfrm>
        <a:off x="1164754" y="3398529"/>
        <a:ext cx="1419809" cy="504758"/>
      </dsp:txXfrm>
    </dsp:sp>
    <dsp:sp modelId="{4EF35DB6-7930-444E-979C-E622061CEC7A}">
      <dsp:nvSpPr>
        <dsp:cNvPr id="0" name=""/>
        <dsp:cNvSpPr/>
      </dsp:nvSpPr>
      <dsp:spPr>
        <a:xfrm rot="1525198">
          <a:off x="2584202" y="3715124"/>
          <a:ext cx="331881" cy="14026"/>
        </a:xfrm>
        <a:custGeom>
          <a:avLst/>
          <a:gdLst/>
          <a:ahLst/>
          <a:cxnLst/>
          <a:rect l="0" t="0" r="0" b="0"/>
          <a:pathLst>
            <a:path>
              <a:moveTo>
                <a:pt x="0" y="7013"/>
              </a:moveTo>
              <a:lnTo>
                <a:pt x="331881" y="701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741846" y="3713841"/>
        <a:ext cx="16594" cy="16594"/>
      </dsp:txXfrm>
    </dsp:sp>
    <dsp:sp modelId="{1F36ED2F-21A1-4A5D-8FEF-C1770FF5EEA2}">
      <dsp:nvSpPr>
        <dsp:cNvPr id="0" name=""/>
        <dsp:cNvSpPr/>
      </dsp:nvSpPr>
      <dsp:spPr>
        <a:xfrm>
          <a:off x="2900018" y="3095574"/>
          <a:ext cx="2531517" cy="1395586"/>
        </a:xfrm>
        <a:prstGeom prst="roundRect">
          <a:avLst>
            <a:gd name="adj" fmla="val 10000"/>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solidFill>
                <a:schemeClr val="tx1"/>
              </a:solidFill>
              <a:latin typeface="微软雅黑" pitchFamily="34" charset="-122"/>
              <a:ea typeface="微软雅黑" pitchFamily="34" charset="-122"/>
            </a:rPr>
            <a:t>负责接收由</a:t>
          </a:r>
          <a:r>
            <a:rPr lang="en-US" altLang="zh-CN" sz="2000" kern="1200" dirty="0">
              <a:solidFill>
                <a:schemeClr val="tx1"/>
              </a:solidFill>
              <a:latin typeface="微软雅黑" pitchFamily="34" charset="-122"/>
              <a:ea typeface="微软雅黑" pitchFamily="34" charset="-122"/>
            </a:rPr>
            <a:t>AP</a:t>
          </a:r>
          <a:r>
            <a:rPr lang="zh-CN" altLang="en-US" sz="2000" kern="1200" dirty="0">
              <a:solidFill>
                <a:schemeClr val="tx1"/>
              </a:solidFill>
              <a:latin typeface="微软雅黑" pitchFamily="34" charset="-122"/>
              <a:ea typeface="微软雅黑" pitchFamily="34" charset="-122"/>
            </a:rPr>
            <a:t>所发射信号的</a:t>
          </a:r>
          <a:r>
            <a:rPr lang="en-US" altLang="zh-CN" sz="2000" kern="1200" dirty="0">
              <a:solidFill>
                <a:schemeClr val="tx1"/>
              </a:solidFill>
              <a:latin typeface="微软雅黑" pitchFamily="34" charset="-122"/>
              <a:ea typeface="微软雅黑" pitchFamily="34" charset="-122"/>
            </a:rPr>
            <a:t>CLIENT</a:t>
          </a:r>
          <a:r>
            <a:rPr lang="zh-CN" altLang="en-US" sz="2000" kern="1200" dirty="0">
              <a:solidFill>
                <a:schemeClr val="tx1"/>
              </a:solidFill>
              <a:latin typeface="微软雅黑" pitchFamily="34" charset="-122"/>
              <a:ea typeface="微软雅黑" pitchFamily="34" charset="-122"/>
            </a:rPr>
            <a:t>端设备</a:t>
          </a:r>
          <a:endParaRPr lang="zh-CN" altLang="en-US" sz="2000" kern="1200" dirty="0">
            <a:solidFill>
              <a:schemeClr val="tx1"/>
            </a:solidFill>
          </a:endParaRPr>
        </a:p>
      </dsp:txBody>
      <dsp:txXfrm>
        <a:off x="2940893" y="3136449"/>
        <a:ext cx="2449767" cy="13138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1">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29761" y="0"/>
            <a:ext cx="2929837" cy="498852"/>
          </a:xfrm>
          <a:prstGeom prst="rect">
            <a:avLst/>
          </a:prstGeom>
        </p:spPr>
        <p:txBody>
          <a:bodyPr vert="horz" lIns="91440" tIns="45720" rIns="91440" bIns="45720" rtlCol="0"/>
          <a:lstStyle>
            <a:lvl1pPr algn="r">
              <a:defRPr sz="1200"/>
            </a:lvl1pPr>
          </a:lstStyle>
          <a:p>
            <a:fld id="{D40A1BC1-FA36-405A-84E5-2ECB11F24F06}" type="datetimeFigureOut">
              <a:rPr lang="zh-CN" altLang="en-US" smtClean="0"/>
              <a:pPr/>
              <a:t>2020/7/6</a:t>
            </a:fld>
            <a:endParaRPr lang="zh-CN" altLang="en-US"/>
          </a:p>
        </p:txBody>
      </p:sp>
      <p:sp>
        <p:nvSpPr>
          <p:cNvPr id="4" name="页脚占位符 3"/>
          <p:cNvSpPr>
            <a:spLocks noGrp="1"/>
          </p:cNvSpPr>
          <p:nvPr>
            <p:ph type="ftr" sz="quarter" idx="2"/>
          </p:nvPr>
        </p:nvSpPr>
        <p:spPr>
          <a:xfrm>
            <a:off x="0" y="9443662"/>
            <a:ext cx="2929837" cy="498851"/>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29761" y="9443662"/>
            <a:ext cx="2929837" cy="498851"/>
          </a:xfrm>
          <a:prstGeom prst="rect">
            <a:avLst/>
          </a:prstGeom>
        </p:spPr>
        <p:txBody>
          <a:bodyPr vert="horz" lIns="91440" tIns="45720" rIns="91440" bIns="45720" rtlCol="0" anchor="b"/>
          <a:lstStyle>
            <a:lvl1pPr algn="r">
              <a:defRPr sz="1200"/>
            </a:lvl1pPr>
          </a:lstStyle>
          <a:p>
            <a:fld id="{C2F20590-9981-46CC-AF13-22488216DE8F}" type="slidenum">
              <a:rPr lang="zh-CN" altLang="en-US" smtClean="0"/>
              <a:pPr/>
              <a:t>‹#›</a:t>
            </a:fld>
            <a:endParaRPr lang="zh-CN" altLang="en-US"/>
          </a:p>
        </p:txBody>
      </p:sp>
    </p:spTree>
    <p:extLst>
      <p:ext uri="{BB962C8B-B14F-4D97-AF65-F5344CB8AC3E}">
        <p14:creationId xmlns:p14="http://schemas.microsoft.com/office/powerpoint/2010/main" val="249224819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29837" cy="49885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29761" y="0"/>
            <a:ext cx="2929837" cy="498852"/>
          </a:xfrm>
          <a:prstGeom prst="rect">
            <a:avLst/>
          </a:prstGeom>
        </p:spPr>
        <p:txBody>
          <a:bodyPr vert="horz" lIns="91440" tIns="45720" rIns="91440" bIns="45720" rtlCol="0"/>
          <a:lstStyle>
            <a:lvl1pPr algn="r">
              <a:defRPr sz="1200"/>
            </a:lvl1pPr>
          </a:lstStyle>
          <a:p>
            <a:fld id="{61489580-3797-4DA2-9E4E-24E61D4E80CF}" type="datetimeFigureOut">
              <a:rPr lang="zh-CN" altLang="en-US" smtClean="0"/>
              <a:pPr/>
              <a:t>2020/7/6</a:t>
            </a:fld>
            <a:endParaRPr lang="zh-CN" altLang="en-US"/>
          </a:p>
        </p:txBody>
      </p:sp>
      <p:sp>
        <p:nvSpPr>
          <p:cNvPr id="4" name="幻灯片图像占位符 3"/>
          <p:cNvSpPr>
            <a:spLocks noGrp="1" noRot="1" noChangeAspect="1"/>
          </p:cNvSpPr>
          <p:nvPr>
            <p:ph type="sldImg" idx="2"/>
          </p:nvPr>
        </p:nvSpPr>
        <p:spPr>
          <a:xfrm>
            <a:off x="1144588" y="1243013"/>
            <a:ext cx="4471987" cy="33559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6117" y="4784835"/>
            <a:ext cx="5408930" cy="391486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3662"/>
            <a:ext cx="2929837" cy="49885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29761" y="9443662"/>
            <a:ext cx="2929837" cy="498851"/>
          </a:xfrm>
          <a:prstGeom prst="rect">
            <a:avLst/>
          </a:prstGeom>
        </p:spPr>
        <p:txBody>
          <a:bodyPr vert="horz" lIns="91440" tIns="45720" rIns="91440" bIns="45720" rtlCol="0" anchor="b"/>
          <a:lstStyle>
            <a:lvl1pPr algn="r">
              <a:defRPr sz="1200"/>
            </a:lvl1pPr>
          </a:lstStyle>
          <a:p>
            <a:fld id="{4CCF47CB-3076-4026-8B18-63F39C6D1FFE}" type="slidenum">
              <a:rPr lang="zh-CN" altLang="en-US" smtClean="0"/>
              <a:pPr/>
              <a:t>‹#›</a:t>
            </a:fld>
            <a:endParaRPr lang="zh-CN" altLang="en-US"/>
          </a:p>
        </p:txBody>
      </p:sp>
    </p:spTree>
    <p:extLst>
      <p:ext uri="{BB962C8B-B14F-4D97-AF65-F5344CB8AC3E}">
        <p14:creationId xmlns:p14="http://schemas.microsoft.com/office/powerpoint/2010/main" val="82011913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CCF47CB-3076-4026-8B18-63F39C6D1FFE}" type="slidenum">
              <a:rPr lang="zh-CN" altLang="en-US" smtClean="0"/>
              <a:pPr/>
              <a:t>2</a:t>
            </a:fld>
            <a:endParaRPr lang="zh-CN" altLang="en-US"/>
          </a:p>
        </p:txBody>
      </p:sp>
      <p:sp>
        <p:nvSpPr>
          <p:cNvPr id="5" name="页脚占位符 4"/>
          <p:cNvSpPr>
            <a:spLocks noGrp="1"/>
          </p:cNvSpPr>
          <p:nvPr>
            <p:ph type="ftr" sz="quarter" idx="11"/>
          </p:nvPr>
        </p:nvSpPr>
        <p:spPr/>
        <p:txBody>
          <a:bodyPr/>
          <a:lstStyle/>
          <a:p>
            <a:endParaRPr lang="zh-CN" altLang="en-US"/>
          </a:p>
        </p:txBody>
      </p:sp>
    </p:spTree>
    <p:extLst>
      <p:ext uri="{BB962C8B-B14F-4D97-AF65-F5344CB8AC3E}">
        <p14:creationId xmlns:p14="http://schemas.microsoft.com/office/powerpoint/2010/main" val="2090115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a:t>
            </a:r>
            <a:r>
              <a:rPr lang="en-US" altLang="zh-CN" dirty="0"/>
              <a:t>IEEE802</a:t>
            </a:r>
            <a:r>
              <a:rPr lang="zh-CN" altLang="en-US" dirty="0"/>
              <a:t>。</a:t>
            </a:r>
            <a:r>
              <a:rPr lang="en-US" altLang="zh-CN" dirty="0"/>
              <a:t>11b/g</a:t>
            </a:r>
            <a:r>
              <a:rPr lang="zh-CN" altLang="en-US" dirty="0"/>
              <a:t>标准工作在</a:t>
            </a:r>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4CCF47CB-3076-4026-8B18-63F39C6D1FFE}" type="slidenum">
              <a:rPr lang="zh-CN" altLang="en-US" smtClean="0"/>
              <a:pPr/>
              <a:t>7</a:t>
            </a:fld>
            <a:endParaRPr lang="zh-CN" altLang="en-US"/>
          </a:p>
        </p:txBody>
      </p:sp>
    </p:spTree>
    <p:extLst>
      <p:ext uri="{BB962C8B-B14F-4D97-AF65-F5344CB8AC3E}">
        <p14:creationId xmlns:p14="http://schemas.microsoft.com/office/powerpoint/2010/main" val="1296384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同时符合的</a:t>
            </a:r>
            <a:r>
              <a:rPr lang="en-US" altLang="zh-CN" dirty="0"/>
              <a:t>AP</a:t>
            </a:r>
            <a:r>
              <a:rPr lang="zh-CN" altLang="en-US" dirty="0"/>
              <a:t>可能有多个，比如我们手机记录多个</a:t>
            </a:r>
            <a:r>
              <a:rPr lang="en-US" altLang="zh-CN" dirty="0" err="1"/>
              <a:t>wifi</a:t>
            </a:r>
            <a:r>
              <a:rPr lang="zh-CN" altLang="en-US" dirty="0"/>
              <a:t>名称和密码</a:t>
            </a:r>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4CCF47CB-3076-4026-8B18-63F39C6D1FFE}" type="slidenum">
              <a:rPr lang="zh-CN" altLang="en-US" smtClean="0"/>
              <a:pPr/>
              <a:t>26</a:t>
            </a:fld>
            <a:endParaRPr lang="zh-CN" altLang="en-US"/>
          </a:p>
        </p:txBody>
      </p:sp>
    </p:spTree>
    <p:extLst>
      <p:ext uri="{BB962C8B-B14F-4D97-AF65-F5344CB8AC3E}">
        <p14:creationId xmlns:p14="http://schemas.microsoft.com/office/powerpoint/2010/main" val="3243335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分层时应注意使每一层的功能非常明确。若层数太少，就会使每一层的协议太复杂。但层数太多又会在描述和综合各层功能的系统工程任务时遇到较多的困难。</a:t>
            </a:r>
          </a:p>
          <a:p>
            <a:endParaRPr lang="zh-CN" altLang="en-US" dirty="0"/>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4CCF47CB-3076-4026-8B18-63F39C6D1FFE}" type="slidenum">
              <a:rPr lang="zh-CN" altLang="en-US" smtClean="0"/>
              <a:pPr/>
              <a:t>78</a:t>
            </a:fld>
            <a:endParaRPr lang="zh-CN" altLang="en-US"/>
          </a:p>
        </p:txBody>
      </p:sp>
    </p:spTree>
    <p:extLst>
      <p:ext uri="{BB962C8B-B14F-4D97-AF65-F5344CB8AC3E}">
        <p14:creationId xmlns:p14="http://schemas.microsoft.com/office/powerpoint/2010/main" val="414803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4CCF47CB-3076-4026-8B18-63F39C6D1FFE}" type="slidenum">
              <a:rPr lang="zh-CN" altLang="en-US" smtClean="0"/>
              <a:pPr/>
              <a:t>85</a:t>
            </a:fld>
            <a:endParaRPr lang="zh-CN" altLang="en-US"/>
          </a:p>
        </p:txBody>
      </p:sp>
    </p:spTree>
    <p:extLst>
      <p:ext uri="{BB962C8B-B14F-4D97-AF65-F5344CB8AC3E}">
        <p14:creationId xmlns:p14="http://schemas.microsoft.com/office/powerpoint/2010/main" val="1914656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4CCF47CB-3076-4026-8B18-63F39C6D1FFE}" type="slidenum">
              <a:rPr lang="zh-CN" altLang="en-US" smtClean="0"/>
              <a:pPr/>
              <a:t>91</a:t>
            </a:fld>
            <a:endParaRPr lang="zh-CN" altLang="en-US"/>
          </a:p>
        </p:txBody>
      </p:sp>
    </p:spTree>
    <p:extLst>
      <p:ext uri="{BB962C8B-B14F-4D97-AF65-F5344CB8AC3E}">
        <p14:creationId xmlns:p14="http://schemas.microsoft.com/office/powerpoint/2010/main" val="3373358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通常的做法是即使不需要获得</a:t>
            </a:r>
          </a:p>
          <a:p>
            <a:r>
              <a:rPr lang="zh-CN" altLang="en-US" dirty="0"/>
              <a:t>任何数据，客户端也保持每隔一段固定的时间向服务器发送一次“保持连接”的请求，服务</a:t>
            </a:r>
          </a:p>
          <a:p>
            <a:r>
              <a:rPr lang="zh-CN" altLang="en-US" dirty="0"/>
              <a:t>器在收到该请求后对客户端进行回复，表明知道客户端“在线”。若服务器长时间无法收到</a:t>
            </a:r>
          </a:p>
          <a:p>
            <a:r>
              <a:rPr lang="zh-CN" altLang="en-US" dirty="0"/>
              <a:t>客户端的请求，则认为客户端“下线”，若客户端长时间无法收到服务器的回复，则认为网</a:t>
            </a:r>
          </a:p>
          <a:p>
            <a:r>
              <a:rPr lang="zh-CN" altLang="en-US" dirty="0"/>
              <a:t>络已经断开。</a:t>
            </a:r>
          </a:p>
        </p:txBody>
      </p:sp>
      <p:sp>
        <p:nvSpPr>
          <p:cNvPr id="4" name="页脚占位符 3"/>
          <p:cNvSpPr>
            <a:spLocks noGrp="1"/>
          </p:cNvSpPr>
          <p:nvPr>
            <p:ph type="ftr" sz="quarter" idx="10"/>
          </p:nvPr>
        </p:nvSpPr>
        <p:spPr/>
        <p:txBody>
          <a:bodyPr/>
          <a:lstStyle/>
          <a:p>
            <a:endParaRPr lang="zh-CN" altLang="en-US"/>
          </a:p>
        </p:txBody>
      </p:sp>
      <p:sp>
        <p:nvSpPr>
          <p:cNvPr id="5" name="灯片编号占位符 4"/>
          <p:cNvSpPr>
            <a:spLocks noGrp="1"/>
          </p:cNvSpPr>
          <p:nvPr>
            <p:ph type="sldNum" sz="quarter" idx="11"/>
          </p:nvPr>
        </p:nvSpPr>
        <p:spPr/>
        <p:txBody>
          <a:bodyPr/>
          <a:lstStyle/>
          <a:p>
            <a:fld id="{4CCF47CB-3076-4026-8B18-63F39C6D1FFE}" type="slidenum">
              <a:rPr lang="zh-CN" altLang="en-US" smtClean="0"/>
              <a:pPr/>
              <a:t>93</a:t>
            </a:fld>
            <a:endParaRPr lang="zh-CN" altLang="en-US"/>
          </a:p>
        </p:txBody>
      </p:sp>
    </p:spTree>
    <p:extLst>
      <p:ext uri="{BB962C8B-B14F-4D97-AF65-F5344CB8AC3E}">
        <p14:creationId xmlns:p14="http://schemas.microsoft.com/office/powerpoint/2010/main" val="3747343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CB24BC-51E0-4A61-A890-4370566F82F1}" type="slidenum">
              <a:rPr lang="zh-CN" altLang="en-US" smtClean="0"/>
              <a:t>‹#›</a:t>
            </a:fld>
            <a:endParaRPr lang="zh-CN" altLang="en-US"/>
          </a:p>
        </p:txBody>
      </p:sp>
    </p:spTree>
    <p:extLst>
      <p:ext uri="{BB962C8B-B14F-4D97-AF65-F5344CB8AC3E}">
        <p14:creationId xmlns:p14="http://schemas.microsoft.com/office/powerpoint/2010/main" val="6795372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CB24BC-51E0-4A61-A890-4370566F82F1}" type="slidenum">
              <a:rPr lang="zh-CN" altLang="en-US" smtClean="0"/>
              <a:t>‹#›</a:t>
            </a:fld>
            <a:endParaRPr lang="zh-CN" altLang="en-US"/>
          </a:p>
        </p:txBody>
      </p:sp>
    </p:spTree>
    <p:extLst>
      <p:ext uri="{BB962C8B-B14F-4D97-AF65-F5344CB8AC3E}">
        <p14:creationId xmlns:p14="http://schemas.microsoft.com/office/powerpoint/2010/main" val="407770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CB24BC-51E0-4A61-A890-4370566F82F1}" type="slidenum">
              <a:rPr lang="zh-CN" altLang="en-US" smtClean="0"/>
              <a:t>‹#›</a:t>
            </a:fld>
            <a:endParaRPr lang="zh-CN" altLang="en-US"/>
          </a:p>
        </p:txBody>
      </p:sp>
    </p:spTree>
    <p:extLst>
      <p:ext uri="{BB962C8B-B14F-4D97-AF65-F5344CB8AC3E}">
        <p14:creationId xmlns:p14="http://schemas.microsoft.com/office/powerpoint/2010/main" val="23706766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365125"/>
            <a:ext cx="57626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CB24BC-51E0-4A61-A890-4370566F82F1}" type="slidenum">
              <a:rPr lang="zh-CN" altLang="en-US" smtClean="0"/>
              <a:t>‹#›</a:t>
            </a:fld>
            <a:endParaRPr lang="zh-CN" altLang="en-US"/>
          </a:p>
        </p:txBody>
      </p:sp>
    </p:spTree>
    <p:extLst>
      <p:ext uri="{BB962C8B-B14F-4D97-AF65-F5344CB8AC3E}">
        <p14:creationId xmlns:p14="http://schemas.microsoft.com/office/powerpoint/2010/main" val="30311269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3" name="Picture 4"/>
          <p:cNvPicPr>
            <a:picLocks noChangeAspect="1" noChangeArrowheads="1"/>
          </p:cNvPicPr>
          <p:nvPr userDrawn="1"/>
        </p:nvPicPr>
        <p:blipFill>
          <a:blip r:embed="rId2">
            <a:duotone>
              <a:prstClr val="black"/>
              <a:schemeClr val="accent5">
                <a:tint val="45000"/>
                <a:satMod val="400000"/>
              </a:schemeClr>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t="6494" r="23326" b="24977"/>
          <a:stretch>
            <a:fillRect/>
          </a:stretch>
        </p:blipFill>
        <p:spPr bwMode="auto">
          <a:xfrm>
            <a:off x="6003925" y="4075113"/>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26052937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a:xfrm>
            <a:off x="6457950" y="6419412"/>
            <a:ext cx="2057400" cy="365125"/>
          </a:xfrm>
        </p:spPr>
        <p:txBody>
          <a:bodyPr/>
          <a:lstStyle>
            <a:lvl1pPr>
              <a:defRPr sz="1400" b="1">
                <a:solidFill>
                  <a:schemeClr val="tx1"/>
                </a:solidFill>
              </a:defRPr>
            </a:lvl1pPr>
          </a:lstStyle>
          <a:p>
            <a:fld id="{4FCB24BC-51E0-4A61-A890-4370566F82F1}" type="slidenum">
              <a:rPr lang="zh-CN" altLang="en-US" smtClean="0"/>
              <a:pPr/>
              <a:t>‹#›</a:t>
            </a:fld>
            <a:endParaRPr lang="zh-CN" altLang="en-US" dirty="0"/>
          </a:p>
        </p:txBody>
      </p:sp>
    </p:spTree>
    <p:extLst>
      <p:ext uri="{BB962C8B-B14F-4D97-AF65-F5344CB8AC3E}">
        <p14:creationId xmlns:p14="http://schemas.microsoft.com/office/powerpoint/2010/main" val="34836935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矩形 3"/>
          <p:cNvSpPr/>
          <p:nvPr userDrawn="1"/>
        </p:nvSpPr>
        <p:spPr>
          <a:xfrm rot="16200000">
            <a:off x="239091" y="113944"/>
            <a:ext cx="812329" cy="800243"/>
          </a:xfrm>
          <a:custGeom>
            <a:avLst/>
            <a:gdLst>
              <a:gd name="connsiteX0" fmla="*/ 0 w 661307"/>
              <a:gd name="connsiteY0" fmla="*/ 0 h 726621"/>
              <a:gd name="connsiteX1" fmla="*/ 661307 w 661307"/>
              <a:gd name="connsiteY1" fmla="*/ 0 h 726621"/>
              <a:gd name="connsiteX2" fmla="*/ 661307 w 661307"/>
              <a:gd name="connsiteY2" fmla="*/ 726621 h 726621"/>
              <a:gd name="connsiteX3" fmla="*/ 0 w 661307"/>
              <a:gd name="connsiteY3" fmla="*/ 726621 h 726621"/>
              <a:gd name="connsiteX4" fmla="*/ 0 w 661307"/>
              <a:gd name="connsiteY4" fmla="*/ 0 h 726621"/>
              <a:gd name="connsiteX0" fmla="*/ 0 w 661307"/>
              <a:gd name="connsiteY0" fmla="*/ 0 h 726621"/>
              <a:gd name="connsiteX1" fmla="*/ 661307 w 661307"/>
              <a:gd name="connsiteY1" fmla="*/ 0 h 726621"/>
              <a:gd name="connsiteX2" fmla="*/ 661307 w 661307"/>
              <a:gd name="connsiteY2" fmla="*/ 726621 h 726621"/>
              <a:gd name="connsiteX3" fmla="*/ 326571 w 661307"/>
              <a:gd name="connsiteY3" fmla="*/ 718457 h 726621"/>
              <a:gd name="connsiteX4" fmla="*/ 0 w 661307"/>
              <a:gd name="connsiteY4" fmla="*/ 726621 h 726621"/>
              <a:gd name="connsiteX5" fmla="*/ 0 w 661307"/>
              <a:gd name="connsiteY5" fmla="*/ 0 h 726621"/>
              <a:gd name="connsiteX0" fmla="*/ 0 w 661307"/>
              <a:gd name="connsiteY0" fmla="*/ 0 h 898071"/>
              <a:gd name="connsiteX1" fmla="*/ 661307 w 661307"/>
              <a:gd name="connsiteY1" fmla="*/ 0 h 898071"/>
              <a:gd name="connsiteX2" fmla="*/ 661307 w 661307"/>
              <a:gd name="connsiteY2" fmla="*/ 726621 h 898071"/>
              <a:gd name="connsiteX3" fmla="*/ 351063 w 661307"/>
              <a:gd name="connsiteY3" fmla="*/ 898071 h 898071"/>
              <a:gd name="connsiteX4" fmla="*/ 0 w 661307"/>
              <a:gd name="connsiteY4" fmla="*/ 726621 h 898071"/>
              <a:gd name="connsiteX5" fmla="*/ 0 w 661307"/>
              <a:gd name="connsiteY5" fmla="*/ 0 h 898071"/>
              <a:gd name="connsiteX0" fmla="*/ 0 w 661307"/>
              <a:gd name="connsiteY0" fmla="*/ 0 h 898071"/>
              <a:gd name="connsiteX1" fmla="*/ 661307 w 661307"/>
              <a:gd name="connsiteY1" fmla="*/ 0 h 898071"/>
              <a:gd name="connsiteX2" fmla="*/ 661307 w 661307"/>
              <a:gd name="connsiteY2" fmla="*/ 726621 h 898071"/>
              <a:gd name="connsiteX3" fmla="*/ 318406 w 661307"/>
              <a:gd name="connsiteY3" fmla="*/ 898071 h 898071"/>
              <a:gd name="connsiteX4" fmla="*/ 0 w 661307"/>
              <a:gd name="connsiteY4" fmla="*/ 726621 h 898071"/>
              <a:gd name="connsiteX5" fmla="*/ 0 w 661307"/>
              <a:gd name="connsiteY5" fmla="*/ 0 h 898071"/>
              <a:gd name="connsiteX0" fmla="*/ 0 w 661307"/>
              <a:gd name="connsiteY0" fmla="*/ 0 h 898071"/>
              <a:gd name="connsiteX1" fmla="*/ 661307 w 661307"/>
              <a:gd name="connsiteY1" fmla="*/ 0 h 898071"/>
              <a:gd name="connsiteX2" fmla="*/ 661307 w 661307"/>
              <a:gd name="connsiteY2" fmla="*/ 726621 h 898071"/>
              <a:gd name="connsiteX3" fmla="*/ 310242 w 661307"/>
              <a:gd name="connsiteY3" fmla="*/ 898071 h 898071"/>
              <a:gd name="connsiteX4" fmla="*/ 0 w 661307"/>
              <a:gd name="connsiteY4" fmla="*/ 726621 h 898071"/>
              <a:gd name="connsiteX5" fmla="*/ 0 w 661307"/>
              <a:gd name="connsiteY5" fmla="*/ 0 h 898071"/>
              <a:gd name="connsiteX0" fmla="*/ 0 w 661307"/>
              <a:gd name="connsiteY0" fmla="*/ 0 h 898071"/>
              <a:gd name="connsiteX1" fmla="*/ 661307 w 661307"/>
              <a:gd name="connsiteY1" fmla="*/ 0 h 898071"/>
              <a:gd name="connsiteX2" fmla="*/ 661307 w 661307"/>
              <a:gd name="connsiteY2" fmla="*/ 726621 h 898071"/>
              <a:gd name="connsiteX3" fmla="*/ 331673 w 661307"/>
              <a:gd name="connsiteY3" fmla="*/ 898071 h 898071"/>
              <a:gd name="connsiteX4" fmla="*/ 0 w 661307"/>
              <a:gd name="connsiteY4" fmla="*/ 726621 h 898071"/>
              <a:gd name="connsiteX5" fmla="*/ 0 w 661307"/>
              <a:gd name="connsiteY5" fmla="*/ 0 h 89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307" h="898071">
                <a:moveTo>
                  <a:pt x="0" y="0"/>
                </a:moveTo>
                <a:lnTo>
                  <a:pt x="661307" y="0"/>
                </a:lnTo>
                <a:lnTo>
                  <a:pt x="661307" y="726621"/>
                </a:lnTo>
                <a:lnTo>
                  <a:pt x="331673" y="898071"/>
                </a:lnTo>
                <a:lnTo>
                  <a:pt x="0" y="726621"/>
                </a:lnTo>
                <a:lnTo>
                  <a:pt x="0" y="0"/>
                </a:lnTo>
                <a:close/>
              </a:path>
            </a:pathLst>
          </a:custGeom>
          <a:solidFill>
            <a:srgbClr val="1557AE"/>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77939" r="87942"/>
          <a:stretch/>
        </p:blipFill>
        <p:spPr>
          <a:xfrm>
            <a:off x="296112" y="195665"/>
            <a:ext cx="619134" cy="636802"/>
          </a:xfrm>
          <a:prstGeom prst="rect">
            <a:avLst/>
          </a:prstGeom>
        </p:spPr>
      </p:pic>
      <p:sp>
        <p:nvSpPr>
          <p:cNvPr id="4" name="矩形 3"/>
          <p:cNvSpPr/>
          <p:nvPr userDrawn="1"/>
        </p:nvSpPr>
        <p:spPr>
          <a:xfrm>
            <a:off x="71934" y="107901"/>
            <a:ext cx="112892" cy="812329"/>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过程 8"/>
          <p:cNvSpPr/>
          <p:nvPr userDrawn="1"/>
        </p:nvSpPr>
        <p:spPr>
          <a:xfrm rot="5400000" flipH="1">
            <a:off x="7637105" y="5350752"/>
            <a:ext cx="324399" cy="268938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p>
        </p:txBody>
      </p:sp>
      <p:sp>
        <p:nvSpPr>
          <p:cNvPr id="6" name="矩形 5"/>
          <p:cNvSpPr/>
          <p:nvPr userDrawn="1"/>
        </p:nvSpPr>
        <p:spPr>
          <a:xfrm>
            <a:off x="6669766" y="6602968"/>
            <a:ext cx="2420500" cy="219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46" b="1" dirty="0">
                <a:solidFill>
                  <a:schemeClr val="bg1"/>
                </a:solidFill>
                <a:latin typeface="微软雅黑" panose="020B0503020204020204" pitchFamily="34" charset="-122"/>
                <a:ea typeface="微软雅黑" panose="020B0503020204020204" pitchFamily="34" charset="-122"/>
              </a:rPr>
              <a:t>西安交通大学</a:t>
            </a:r>
          </a:p>
        </p:txBody>
      </p:sp>
      <p:sp>
        <p:nvSpPr>
          <p:cNvPr id="7" name="流程图: 过程 6"/>
          <p:cNvSpPr/>
          <p:nvPr userDrawn="1"/>
        </p:nvSpPr>
        <p:spPr>
          <a:xfrm rot="5400000">
            <a:off x="3302905" y="3383209"/>
            <a:ext cx="171533" cy="6777344"/>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p>
        </p:txBody>
      </p:sp>
    </p:spTree>
    <p:extLst>
      <p:ext uri="{BB962C8B-B14F-4D97-AF65-F5344CB8AC3E}">
        <p14:creationId xmlns:p14="http://schemas.microsoft.com/office/powerpoint/2010/main" val="16901722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9144000" cy="6858001"/>
          </a:xfrm>
          <a:prstGeom prst="rect">
            <a:avLst/>
          </a:prstGeom>
        </p:spPr>
      </p:pic>
    </p:spTree>
    <p:extLst>
      <p:ext uri="{BB962C8B-B14F-4D97-AF65-F5344CB8AC3E}">
        <p14:creationId xmlns:p14="http://schemas.microsoft.com/office/powerpoint/2010/main" val="6906549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自定义版式">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0" y="360000"/>
            <a:ext cx="3240000" cy="5400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5904954" y="360000"/>
            <a:ext cx="3240000" cy="54000"/>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3402872" y="0"/>
            <a:ext cx="2387241" cy="838595"/>
          </a:xfrm>
          <a:prstGeom prst="rect">
            <a:avLst/>
          </a:prstGeom>
        </p:spPr>
      </p:pic>
    </p:spTree>
    <p:extLst>
      <p:ext uri="{BB962C8B-B14F-4D97-AF65-F5344CB8AC3E}">
        <p14:creationId xmlns:p14="http://schemas.microsoft.com/office/powerpoint/2010/main" val="188731197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5"/>
            <a:ext cx="78867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23790623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l="-159" t="140" r="-477" b="11636"/>
          <a:stretch/>
        </p:blipFill>
        <p:spPr>
          <a:xfrm>
            <a:off x="-14514" y="0"/>
            <a:ext cx="9202057" cy="5588000"/>
          </a:xfrm>
          <a:prstGeom prst="rect">
            <a:avLst/>
          </a:prstGeom>
        </p:spPr>
      </p:pic>
      <p:sp>
        <p:nvSpPr>
          <p:cNvPr id="6" name="矩形 5"/>
          <p:cNvSpPr/>
          <p:nvPr userDrawn="1"/>
        </p:nvSpPr>
        <p:spPr>
          <a:xfrm>
            <a:off x="0" y="-1"/>
            <a:ext cx="9085943" cy="5529943"/>
          </a:xfrm>
          <a:prstGeom prst="rect">
            <a:avLst/>
          </a:prstGeom>
          <a:solidFill>
            <a:srgbClr val="384A5A">
              <a:alpha val="50000"/>
            </a:srgb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436067" y="-79685"/>
            <a:ext cx="2707933" cy="1041512"/>
          </a:xfrm>
          <a:prstGeom prst="rect">
            <a:avLst/>
          </a:prstGeom>
        </p:spPr>
      </p:pic>
    </p:spTree>
    <p:extLst>
      <p:ext uri="{BB962C8B-B14F-4D97-AF65-F5344CB8AC3E}">
        <p14:creationId xmlns:p14="http://schemas.microsoft.com/office/powerpoint/2010/main" val="12180187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3"/>
          <p:cNvSpPr/>
          <p:nvPr userDrawn="1"/>
        </p:nvSpPr>
        <p:spPr>
          <a:xfrm rot="16200000">
            <a:off x="239091" y="113944"/>
            <a:ext cx="812329" cy="800243"/>
          </a:xfrm>
          <a:custGeom>
            <a:avLst/>
            <a:gdLst>
              <a:gd name="connsiteX0" fmla="*/ 0 w 661307"/>
              <a:gd name="connsiteY0" fmla="*/ 0 h 726621"/>
              <a:gd name="connsiteX1" fmla="*/ 661307 w 661307"/>
              <a:gd name="connsiteY1" fmla="*/ 0 h 726621"/>
              <a:gd name="connsiteX2" fmla="*/ 661307 w 661307"/>
              <a:gd name="connsiteY2" fmla="*/ 726621 h 726621"/>
              <a:gd name="connsiteX3" fmla="*/ 0 w 661307"/>
              <a:gd name="connsiteY3" fmla="*/ 726621 h 726621"/>
              <a:gd name="connsiteX4" fmla="*/ 0 w 661307"/>
              <a:gd name="connsiteY4" fmla="*/ 0 h 726621"/>
              <a:gd name="connsiteX0" fmla="*/ 0 w 661307"/>
              <a:gd name="connsiteY0" fmla="*/ 0 h 726621"/>
              <a:gd name="connsiteX1" fmla="*/ 661307 w 661307"/>
              <a:gd name="connsiteY1" fmla="*/ 0 h 726621"/>
              <a:gd name="connsiteX2" fmla="*/ 661307 w 661307"/>
              <a:gd name="connsiteY2" fmla="*/ 726621 h 726621"/>
              <a:gd name="connsiteX3" fmla="*/ 326571 w 661307"/>
              <a:gd name="connsiteY3" fmla="*/ 718457 h 726621"/>
              <a:gd name="connsiteX4" fmla="*/ 0 w 661307"/>
              <a:gd name="connsiteY4" fmla="*/ 726621 h 726621"/>
              <a:gd name="connsiteX5" fmla="*/ 0 w 661307"/>
              <a:gd name="connsiteY5" fmla="*/ 0 h 726621"/>
              <a:gd name="connsiteX0" fmla="*/ 0 w 661307"/>
              <a:gd name="connsiteY0" fmla="*/ 0 h 898071"/>
              <a:gd name="connsiteX1" fmla="*/ 661307 w 661307"/>
              <a:gd name="connsiteY1" fmla="*/ 0 h 898071"/>
              <a:gd name="connsiteX2" fmla="*/ 661307 w 661307"/>
              <a:gd name="connsiteY2" fmla="*/ 726621 h 898071"/>
              <a:gd name="connsiteX3" fmla="*/ 351063 w 661307"/>
              <a:gd name="connsiteY3" fmla="*/ 898071 h 898071"/>
              <a:gd name="connsiteX4" fmla="*/ 0 w 661307"/>
              <a:gd name="connsiteY4" fmla="*/ 726621 h 898071"/>
              <a:gd name="connsiteX5" fmla="*/ 0 w 661307"/>
              <a:gd name="connsiteY5" fmla="*/ 0 h 898071"/>
              <a:gd name="connsiteX0" fmla="*/ 0 w 661307"/>
              <a:gd name="connsiteY0" fmla="*/ 0 h 898071"/>
              <a:gd name="connsiteX1" fmla="*/ 661307 w 661307"/>
              <a:gd name="connsiteY1" fmla="*/ 0 h 898071"/>
              <a:gd name="connsiteX2" fmla="*/ 661307 w 661307"/>
              <a:gd name="connsiteY2" fmla="*/ 726621 h 898071"/>
              <a:gd name="connsiteX3" fmla="*/ 318406 w 661307"/>
              <a:gd name="connsiteY3" fmla="*/ 898071 h 898071"/>
              <a:gd name="connsiteX4" fmla="*/ 0 w 661307"/>
              <a:gd name="connsiteY4" fmla="*/ 726621 h 898071"/>
              <a:gd name="connsiteX5" fmla="*/ 0 w 661307"/>
              <a:gd name="connsiteY5" fmla="*/ 0 h 898071"/>
              <a:gd name="connsiteX0" fmla="*/ 0 w 661307"/>
              <a:gd name="connsiteY0" fmla="*/ 0 h 898071"/>
              <a:gd name="connsiteX1" fmla="*/ 661307 w 661307"/>
              <a:gd name="connsiteY1" fmla="*/ 0 h 898071"/>
              <a:gd name="connsiteX2" fmla="*/ 661307 w 661307"/>
              <a:gd name="connsiteY2" fmla="*/ 726621 h 898071"/>
              <a:gd name="connsiteX3" fmla="*/ 310242 w 661307"/>
              <a:gd name="connsiteY3" fmla="*/ 898071 h 898071"/>
              <a:gd name="connsiteX4" fmla="*/ 0 w 661307"/>
              <a:gd name="connsiteY4" fmla="*/ 726621 h 898071"/>
              <a:gd name="connsiteX5" fmla="*/ 0 w 661307"/>
              <a:gd name="connsiteY5" fmla="*/ 0 h 898071"/>
              <a:gd name="connsiteX0" fmla="*/ 0 w 661307"/>
              <a:gd name="connsiteY0" fmla="*/ 0 h 898071"/>
              <a:gd name="connsiteX1" fmla="*/ 661307 w 661307"/>
              <a:gd name="connsiteY1" fmla="*/ 0 h 898071"/>
              <a:gd name="connsiteX2" fmla="*/ 661307 w 661307"/>
              <a:gd name="connsiteY2" fmla="*/ 726621 h 898071"/>
              <a:gd name="connsiteX3" fmla="*/ 331673 w 661307"/>
              <a:gd name="connsiteY3" fmla="*/ 898071 h 898071"/>
              <a:gd name="connsiteX4" fmla="*/ 0 w 661307"/>
              <a:gd name="connsiteY4" fmla="*/ 726621 h 898071"/>
              <a:gd name="connsiteX5" fmla="*/ 0 w 661307"/>
              <a:gd name="connsiteY5" fmla="*/ 0 h 89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307" h="898071">
                <a:moveTo>
                  <a:pt x="0" y="0"/>
                </a:moveTo>
                <a:lnTo>
                  <a:pt x="661307" y="0"/>
                </a:lnTo>
                <a:lnTo>
                  <a:pt x="661307" y="726621"/>
                </a:lnTo>
                <a:lnTo>
                  <a:pt x="331673" y="898071"/>
                </a:lnTo>
                <a:lnTo>
                  <a:pt x="0" y="726621"/>
                </a:lnTo>
                <a:lnTo>
                  <a:pt x="0" y="0"/>
                </a:lnTo>
                <a:close/>
              </a:path>
            </a:pathLst>
          </a:custGeom>
          <a:solidFill>
            <a:srgbClr val="1557AE"/>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8" name="图片 7"/>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77939" r="87942"/>
          <a:stretch/>
        </p:blipFill>
        <p:spPr>
          <a:xfrm>
            <a:off x="296112" y="195665"/>
            <a:ext cx="619134" cy="636802"/>
          </a:xfrm>
          <a:prstGeom prst="rect">
            <a:avLst/>
          </a:prstGeom>
        </p:spPr>
      </p:pic>
      <p:sp>
        <p:nvSpPr>
          <p:cNvPr id="9" name="矩形 8"/>
          <p:cNvSpPr/>
          <p:nvPr userDrawn="1"/>
        </p:nvSpPr>
        <p:spPr>
          <a:xfrm>
            <a:off x="71934" y="107901"/>
            <a:ext cx="112892" cy="812329"/>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过程 8"/>
          <p:cNvSpPr/>
          <p:nvPr userDrawn="1"/>
        </p:nvSpPr>
        <p:spPr>
          <a:xfrm rot="5400000" flipH="1">
            <a:off x="7637105" y="5350752"/>
            <a:ext cx="324399" cy="268938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p>
        </p:txBody>
      </p:sp>
      <p:sp>
        <p:nvSpPr>
          <p:cNvPr id="11" name="矩形 10"/>
          <p:cNvSpPr/>
          <p:nvPr userDrawn="1"/>
        </p:nvSpPr>
        <p:spPr>
          <a:xfrm>
            <a:off x="6669766" y="6602968"/>
            <a:ext cx="2420500" cy="219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46" b="1" dirty="0">
                <a:solidFill>
                  <a:schemeClr val="bg1"/>
                </a:solidFill>
                <a:latin typeface="微软雅黑" panose="020B0503020204020204" pitchFamily="34" charset="-122"/>
                <a:ea typeface="微软雅黑" panose="020B0503020204020204" pitchFamily="34" charset="-122"/>
              </a:rPr>
              <a:t>西安交通大学</a:t>
            </a:r>
          </a:p>
        </p:txBody>
      </p:sp>
      <p:sp>
        <p:nvSpPr>
          <p:cNvPr id="12" name="流程图: 过程 11"/>
          <p:cNvSpPr/>
          <p:nvPr userDrawn="1"/>
        </p:nvSpPr>
        <p:spPr>
          <a:xfrm rot="5400000">
            <a:off x="3302905" y="3383209"/>
            <a:ext cx="171533" cy="6777344"/>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p>
        </p:txBody>
      </p:sp>
      <p:sp>
        <p:nvSpPr>
          <p:cNvPr id="13" name="日期占位符 12"/>
          <p:cNvSpPr>
            <a:spLocks noGrp="1"/>
          </p:cNvSpPr>
          <p:nvPr>
            <p:ph type="dt" sz="half" idx="10"/>
          </p:nvPr>
        </p:nvSpPr>
        <p:spPr/>
        <p:txBody>
          <a:bodyPr/>
          <a:lstStyle/>
          <a:p>
            <a:endParaRPr lang="zh-CN" altLang="en-US"/>
          </a:p>
        </p:txBody>
      </p:sp>
      <p:sp>
        <p:nvSpPr>
          <p:cNvPr id="14" name="页脚占位符 13"/>
          <p:cNvSpPr>
            <a:spLocks noGrp="1"/>
          </p:cNvSpPr>
          <p:nvPr>
            <p:ph type="ftr" sz="quarter" idx="11"/>
          </p:nvPr>
        </p:nvSpPr>
        <p:spPr/>
        <p:txBody>
          <a:bodyPr/>
          <a:lstStyle/>
          <a:p>
            <a:endParaRPr lang="zh-CN" altLang="en-US"/>
          </a:p>
        </p:txBody>
      </p:sp>
      <p:sp>
        <p:nvSpPr>
          <p:cNvPr id="15" name="灯片编号占位符 14"/>
          <p:cNvSpPr>
            <a:spLocks noGrp="1"/>
          </p:cNvSpPr>
          <p:nvPr>
            <p:ph type="sldNum" sz="quarter" idx="12"/>
          </p:nvPr>
        </p:nvSpPr>
        <p:spPr>
          <a:xfrm>
            <a:off x="6616033" y="6503604"/>
            <a:ext cx="2057400" cy="365125"/>
          </a:xfrm>
        </p:spPr>
        <p:txBody>
          <a:bodyPr/>
          <a:lstStyle>
            <a:lvl1pPr>
              <a:defRPr sz="1400" b="1">
                <a:solidFill>
                  <a:schemeClr val="tx1"/>
                </a:solidFill>
              </a:defRPr>
            </a:lvl1pPr>
          </a:lstStyle>
          <a:p>
            <a:fld id="{4FCB24BC-51E0-4A61-A890-4370566F82F1}" type="slidenum">
              <a:rPr lang="zh-CN" altLang="en-US" smtClean="0"/>
              <a:pPr/>
              <a:t>‹#›</a:t>
            </a:fld>
            <a:endParaRPr lang="zh-CN" altLang="en-US" dirty="0"/>
          </a:p>
        </p:txBody>
      </p:sp>
      <p:sp>
        <p:nvSpPr>
          <p:cNvPr id="19" name="标题 18"/>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1493682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6" name="流程图: 过程 5"/>
          <p:cNvSpPr/>
          <p:nvPr userDrawn="1"/>
        </p:nvSpPr>
        <p:spPr>
          <a:xfrm rot="5400000">
            <a:off x="-47062" y="263186"/>
            <a:ext cx="739101" cy="644980"/>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流程图: 过程 6"/>
          <p:cNvSpPr/>
          <p:nvPr userDrawn="1"/>
        </p:nvSpPr>
        <p:spPr>
          <a:xfrm rot="5400000">
            <a:off x="441431" y="523084"/>
            <a:ext cx="739101" cy="125186"/>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流程图: 过程 7"/>
          <p:cNvSpPr/>
          <p:nvPr userDrawn="1"/>
        </p:nvSpPr>
        <p:spPr>
          <a:xfrm rot="5400000">
            <a:off x="4486270" y="2200275"/>
            <a:ext cx="171450" cy="9144001"/>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流程图: 过程 8"/>
          <p:cNvSpPr/>
          <p:nvPr userDrawn="1"/>
        </p:nvSpPr>
        <p:spPr>
          <a:xfrm rot="5400000" flipH="1">
            <a:off x="8184229" y="5850177"/>
            <a:ext cx="327501" cy="1592032"/>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77926" r="53951"/>
          <a:stretch/>
        </p:blipFill>
        <p:spPr>
          <a:xfrm>
            <a:off x="7829550" y="6523381"/>
            <a:ext cx="1154166" cy="311055"/>
          </a:xfrm>
          <a:prstGeom prst="rect">
            <a:avLst/>
          </a:prstGeom>
        </p:spPr>
      </p:pic>
    </p:spTree>
    <p:extLst>
      <p:ext uri="{BB962C8B-B14F-4D97-AF65-F5344CB8AC3E}">
        <p14:creationId xmlns:p14="http://schemas.microsoft.com/office/powerpoint/2010/main" val="379076863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矩形 3"/>
          <p:cNvSpPr/>
          <p:nvPr userDrawn="1"/>
        </p:nvSpPr>
        <p:spPr>
          <a:xfrm rot="16200000">
            <a:off x="239091" y="113944"/>
            <a:ext cx="812329" cy="800243"/>
          </a:xfrm>
          <a:custGeom>
            <a:avLst/>
            <a:gdLst>
              <a:gd name="connsiteX0" fmla="*/ 0 w 661307"/>
              <a:gd name="connsiteY0" fmla="*/ 0 h 726621"/>
              <a:gd name="connsiteX1" fmla="*/ 661307 w 661307"/>
              <a:gd name="connsiteY1" fmla="*/ 0 h 726621"/>
              <a:gd name="connsiteX2" fmla="*/ 661307 w 661307"/>
              <a:gd name="connsiteY2" fmla="*/ 726621 h 726621"/>
              <a:gd name="connsiteX3" fmla="*/ 0 w 661307"/>
              <a:gd name="connsiteY3" fmla="*/ 726621 h 726621"/>
              <a:gd name="connsiteX4" fmla="*/ 0 w 661307"/>
              <a:gd name="connsiteY4" fmla="*/ 0 h 726621"/>
              <a:gd name="connsiteX0" fmla="*/ 0 w 661307"/>
              <a:gd name="connsiteY0" fmla="*/ 0 h 726621"/>
              <a:gd name="connsiteX1" fmla="*/ 661307 w 661307"/>
              <a:gd name="connsiteY1" fmla="*/ 0 h 726621"/>
              <a:gd name="connsiteX2" fmla="*/ 661307 w 661307"/>
              <a:gd name="connsiteY2" fmla="*/ 726621 h 726621"/>
              <a:gd name="connsiteX3" fmla="*/ 326571 w 661307"/>
              <a:gd name="connsiteY3" fmla="*/ 718457 h 726621"/>
              <a:gd name="connsiteX4" fmla="*/ 0 w 661307"/>
              <a:gd name="connsiteY4" fmla="*/ 726621 h 726621"/>
              <a:gd name="connsiteX5" fmla="*/ 0 w 661307"/>
              <a:gd name="connsiteY5" fmla="*/ 0 h 726621"/>
              <a:gd name="connsiteX0" fmla="*/ 0 w 661307"/>
              <a:gd name="connsiteY0" fmla="*/ 0 h 898071"/>
              <a:gd name="connsiteX1" fmla="*/ 661307 w 661307"/>
              <a:gd name="connsiteY1" fmla="*/ 0 h 898071"/>
              <a:gd name="connsiteX2" fmla="*/ 661307 w 661307"/>
              <a:gd name="connsiteY2" fmla="*/ 726621 h 898071"/>
              <a:gd name="connsiteX3" fmla="*/ 351063 w 661307"/>
              <a:gd name="connsiteY3" fmla="*/ 898071 h 898071"/>
              <a:gd name="connsiteX4" fmla="*/ 0 w 661307"/>
              <a:gd name="connsiteY4" fmla="*/ 726621 h 898071"/>
              <a:gd name="connsiteX5" fmla="*/ 0 w 661307"/>
              <a:gd name="connsiteY5" fmla="*/ 0 h 898071"/>
              <a:gd name="connsiteX0" fmla="*/ 0 w 661307"/>
              <a:gd name="connsiteY0" fmla="*/ 0 h 898071"/>
              <a:gd name="connsiteX1" fmla="*/ 661307 w 661307"/>
              <a:gd name="connsiteY1" fmla="*/ 0 h 898071"/>
              <a:gd name="connsiteX2" fmla="*/ 661307 w 661307"/>
              <a:gd name="connsiteY2" fmla="*/ 726621 h 898071"/>
              <a:gd name="connsiteX3" fmla="*/ 318406 w 661307"/>
              <a:gd name="connsiteY3" fmla="*/ 898071 h 898071"/>
              <a:gd name="connsiteX4" fmla="*/ 0 w 661307"/>
              <a:gd name="connsiteY4" fmla="*/ 726621 h 898071"/>
              <a:gd name="connsiteX5" fmla="*/ 0 w 661307"/>
              <a:gd name="connsiteY5" fmla="*/ 0 h 898071"/>
              <a:gd name="connsiteX0" fmla="*/ 0 w 661307"/>
              <a:gd name="connsiteY0" fmla="*/ 0 h 898071"/>
              <a:gd name="connsiteX1" fmla="*/ 661307 w 661307"/>
              <a:gd name="connsiteY1" fmla="*/ 0 h 898071"/>
              <a:gd name="connsiteX2" fmla="*/ 661307 w 661307"/>
              <a:gd name="connsiteY2" fmla="*/ 726621 h 898071"/>
              <a:gd name="connsiteX3" fmla="*/ 310242 w 661307"/>
              <a:gd name="connsiteY3" fmla="*/ 898071 h 898071"/>
              <a:gd name="connsiteX4" fmla="*/ 0 w 661307"/>
              <a:gd name="connsiteY4" fmla="*/ 726621 h 898071"/>
              <a:gd name="connsiteX5" fmla="*/ 0 w 661307"/>
              <a:gd name="connsiteY5" fmla="*/ 0 h 898071"/>
              <a:gd name="connsiteX0" fmla="*/ 0 w 661307"/>
              <a:gd name="connsiteY0" fmla="*/ 0 h 898071"/>
              <a:gd name="connsiteX1" fmla="*/ 661307 w 661307"/>
              <a:gd name="connsiteY1" fmla="*/ 0 h 898071"/>
              <a:gd name="connsiteX2" fmla="*/ 661307 w 661307"/>
              <a:gd name="connsiteY2" fmla="*/ 726621 h 898071"/>
              <a:gd name="connsiteX3" fmla="*/ 331673 w 661307"/>
              <a:gd name="connsiteY3" fmla="*/ 898071 h 898071"/>
              <a:gd name="connsiteX4" fmla="*/ 0 w 661307"/>
              <a:gd name="connsiteY4" fmla="*/ 726621 h 898071"/>
              <a:gd name="connsiteX5" fmla="*/ 0 w 661307"/>
              <a:gd name="connsiteY5" fmla="*/ 0 h 898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307" h="898071">
                <a:moveTo>
                  <a:pt x="0" y="0"/>
                </a:moveTo>
                <a:lnTo>
                  <a:pt x="661307" y="0"/>
                </a:lnTo>
                <a:lnTo>
                  <a:pt x="661307" y="726621"/>
                </a:lnTo>
                <a:lnTo>
                  <a:pt x="331673" y="898071"/>
                </a:lnTo>
                <a:lnTo>
                  <a:pt x="0" y="726621"/>
                </a:lnTo>
                <a:lnTo>
                  <a:pt x="0" y="0"/>
                </a:lnTo>
                <a:close/>
              </a:path>
            </a:pathLst>
          </a:custGeom>
          <a:solidFill>
            <a:srgbClr val="1557AE"/>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3" name="图片 2"/>
          <p:cNvPicPr>
            <a:picLocks noChangeAspect="1"/>
          </p:cNvPicPr>
          <p:nvPr userDrawn="1"/>
        </p:nvPicPr>
        <p:blipFill rotWithShape="1">
          <a:blip r:embed="rId2" cstate="print">
            <a:biLevel thresh="25000"/>
            <a:extLst>
              <a:ext uri="{28A0092B-C50C-407E-A947-70E740481C1C}">
                <a14:useLocalDpi xmlns:a14="http://schemas.microsoft.com/office/drawing/2010/main" val="0"/>
              </a:ext>
            </a:extLst>
          </a:blip>
          <a:srcRect t="77939" r="87942"/>
          <a:stretch/>
        </p:blipFill>
        <p:spPr>
          <a:xfrm>
            <a:off x="296112" y="195665"/>
            <a:ext cx="619134" cy="636802"/>
          </a:xfrm>
          <a:prstGeom prst="rect">
            <a:avLst/>
          </a:prstGeom>
        </p:spPr>
      </p:pic>
      <p:sp>
        <p:nvSpPr>
          <p:cNvPr id="4" name="矩形 3"/>
          <p:cNvSpPr/>
          <p:nvPr userDrawn="1"/>
        </p:nvSpPr>
        <p:spPr>
          <a:xfrm>
            <a:off x="71934" y="107901"/>
            <a:ext cx="112892" cy="812329"/>
          </a:xfrm>
          <a:prstGeom prst="rect">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流程图: 过程 8"/>
          <p:cNvSpPr/>
          <p:nvPr userDrawn="1"/>
        </p:nvSpPr>
        <p:spPr>
          <a:xfrm rot="5400000" flipH="1">
            <a:off x="7637105" y="5350752"/>
            <a:ext cx="324399" cy="268938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9474 w 10000"/>
              <a:gd name="connsiteY2" fmla="*/ 9062 h 10000"/>
              <a:gd name="connsiteX3" fmla="*/ 0 w 10000"/>
              <a:gd name="connsiteY3" fmla="*/ 10000 h 10000"/>
              <a:gd name="connsiteX4" fmla="*/ 0 w 10000"/>
              <a:gd name="connsiteY4" fmla="*/ 0 h 10000"/>
              <a:gd name="connsiteX0" fmla="*/ 0 w 10075"/>
              <a:gd name="connsiteY0" fmla="*/ 0 h 10000"/>
              <a:gd name="connsiteX1" fmla="*/ 10000 w 10075"/>
              <a:gd name="connsiteY1" fmla="*/ 0 h 10000"/>
              <a:gd name="connsiteX2" fmla="*/ 10028 w 10075"/>
              <a:gd name="connsiteY2" fmla="*/ 8891 h 10000"/>
              <a:gd name="connsiteX3" fmla="*/ 0 w 10075"/>
              <a:gd name="connsiteY3" fmla="*/ 10000 h 10000"/>
              <a:gd name="connsiteX4" fmla="*/ 0 w 10075"/>
              <a:gd name="connsiteY4" fmla="*/ 0 h 10000"/>
              <a:gd name="connsiteX0" fmla="*/ 0 w 10335"/>
              <a:gd name="connsiteY0" fmla="*/ 0 h 10000"/>
              <a:gd name="connsiteX1" fmla="*/ 10000 w 10335"/>
              <a:gd name="connsiteY1" fmla="*/ 0 h 10000"/>
              <a:gd name="connsiteX2" fmla="*/ 10305 w 10335"/>
              <a:gd name="connsiteY2" fmla="*/ 8891 h 10000"/>
              <a:gd name="connsiteX3" fmla="*/ 0 w 10335"/>
              <a:gd name="connsiteY3" fmla="*/ 10000 h 10000"/>
              <a:gd name="connsiteX4" fmla="*/ 0 w 10335"/>
              <a:gd name="connsiteY4" fmla="*/ 0 h 10000"/>
              <a:gd name="connsiteX0" fmla="*/ 0 w 10000"/>
              <a:gd name="connsiteY0" fmla="*/ 0 h 10000"/>
              <a:gd name="connsiteX1" fmla="*/ 10000 w 10000"/>
              <a:gd name="connsiteY1" fmla="*/ 0 h 10000"/>
              <a:gd name="connsiteX2" fmla="*/ 9751 w 10000"/>
              <a:gd name="connsiteY2" fmla="*/ 9062 h 10000"/>
              <a:gd name="connsiteX3" fmla="*/ 0 w 10000"/>
              <a:gd name="connsiteY3" fmla="*/ 10000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0"/>
                </a:lnTo>
                <a:cubicBezTo>
                  <a:pt x="9825" y="3021"/>
                  <a:pt x="9926" y="6041"/>
                  <a:pt x="9751" y="9062"/>
                </a:cubicBezTo>
                <a:lnTo>
                  <a:pt x="0" y="10000"/>
                </a:lnTo>
                <a:lnTo>
                  <a:pt x="0" y="0"/>
                </a:lnTo>
                <a:close/>
              </a:path>
            </a:pathLst>
          </a:cu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p>
        </p:txBody>
      </p:sp>
      <p:sp>
        <p:nvSpPr>
          <p:cNvPr id="6" name="矩形 5"/>
          <p:cNvSpPr/>
          <p:nvPr userDrawn="1"/>
        </p:nvSpPr>
        <p:spPr>
          <a:xfrm>
            <a:off x="6669766" y="6602968"/>
            <a:ext cx="2420500" cy="21904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1046" b="1" dirty="0">
                <a:solidFill>
                  <a:schemeClr val="bg1"/>
                </a:solidFill>
                <a:latin typeface="微软雅黑" panose="020B0503020204020204" pitchFamily="34" charset="-122"/>
                <a:ea typeface="微软雅黑" panose="020B0503020204020204" pitchFamily="34" charset="-122"/>
              </a:rPr>
              <a:t>西安交通大学</a:t>
            </a:r>
          </a:p>
        </p:txBody>
      </p:sp>
      <p:sp>
        <p:nvSpPr>
          <p:cNvPr id="7" name="流程图: 过程 6"/>
          <p:cNvSpPr/>
          <p:nvPr userDrawn="1"/>
        </p:nvSpPr>
        <p:spPr>
          <a:xfrm rot="5400000">
            <a:off x="3302905" y="3383209"/>
            <a:ext cx="171533" cy="6777344"/>
          </a:xfrm>
          <a:prstGeom prst="flowChartProcess">
            <a:avLst/>
          </a:prstGeom>
          <a:solidFill>
            <a:srgbClr val="1557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45"/>
          </a:p>
        </p:txBody>
      </p:sp>
    </p:spTree>
    <p:extLst>
      <p:ext uri="{BB962C8B-B14F-4D97-AF65-F5344CB8AC3E}">
        <p14:creationId xmlns:p14="http://schemas.microsoft.com/office/powerpoint/2010/main" val="18350412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CB24BC-51E0-4A61-A890-4370566F82F1}" type="slidenum">
              <a:rPr lang="zh-CN" altLang="en-US" smtClean="0"/>
              <a:t>‹#›</a:t>
            </a:fld>
            <a:endParaRPr lang="zh-CN" altLang="en-US"/>
          </a:p>
        </p:txBody>
      </p:sp>
    </p:spTree>
    <p:extLst>
      <p:ext uri="{BB962C8B-B14F-4D97-AF65-F5344CB8AC3E}">
        <p14:creationId xmlns:p14="http://schemas.microsoft.com/office/powerpoint/2010/main" val="3557610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6715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825625"/>
            <a:ext cx="386715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CB24BC-51E0-4A61-A890-4370566F82F1}" type="slidenum">
              <a:rPr lang="zh-CN" altLang="en-US" smtClean="0"/>
              <a:t>‹#›</a:t>
            </a:fld>
            <a:endParaRPr lang="zh-CN" altLang="en-US"/>
          </a:p>
        </p:txBody>
      </p:sp>
    </p:spTree>
    <p:extLst>
      <p:ext uri="{BB962C8B-B14F-4D97-AF65-F5344CB8AC3E}">
        <p14:creationId xmlns:p14="http://schemas.microsoft.com/office/powerpoint/2010/main" val="127730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FCB24BC-51E0-4A61-A890-4370566F82F1}" type="slidenum">
              <a:rPr lang="zh-CN" altLang="en-US" smtClean="0"/>
              <a:t>‹#›</a:t>
            </a:fld>
            <a:endParaRPr lang="zh-CN" altLang="en-US"/>
          </a:p>
        </p:txBody>
      </p:sp>
    </p:spTree>
    <p:extLst>
      <p:ext uri="{BB962C8B-B14F-4D97-AF65-F5344CB8AC3E}">
        <p14:creationId xmlns:p14="http://schemas.microsoft.com/office/powerpoint/2010/main" val="2389147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FCB24BC-51E0-4A61-A890-4370566F82F1}" type="slidenum">
              <a:rPr lang="zh-CN" altLang="en-US" smtClean="0"/>
              <a:t>‹#›</a:t>
            </a:fld>
            <a:endParaRPr lang="zh-CN" altLang="en-US"/>
          </a:p>
        </p:txBody>
      </p:sp>
    </p:spTree>
    <p:extLst>
      <p:ext uri="{BB962C8B-B14F-4D97-AF65-F5344CB8AC3E}">
        <p14:creationId xmlns:p14="http://schemas.microsoft.com/office/powerpoint/2010/main" val="25841175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t>‹#›</a:t>
            </a:fld>
            <a:endParaRPr lang="zh-CN" altLang="en-US"/>
          </a:p>
        </p:txBody>
      </p:sp>
    </p:spTree>
    <p:extLst>
      <p:ext uri="{BB962C8B-B14F-4D97-AF65-F5344CB8AC3E}">
        <p14:creationId xmlns:p14="http://schemas.microsoft.com/office/powerpoint/2010/main" val="2348051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CB24BC-51E0-4A61-A890-4370566F82F1}" type="slidenum">
              <a:rPr lang="zh-CN" altLang="en-US" smtClean="0"/>
              <a:t>‹#›</a:t>
            </a:fld>
            <a:endParaRPr lang="zh-CN" altLang="en-US"/>
          </a:p>
        </p:txBody>
      </p:sp>
    </p:spTree>
    <p:extLst>
      <p:ext uri="{BB962C8B-B14F-4D97-AF65-F5344CB8AC3E}">
        <p14:creationId xmlns:p14="http://schemas.microsoft.com/office/powerpoint/2010/main" val="2363351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CB24BC-51E0-4A61-A890-4370566F82F1}" type="slidenum">
              <a:rPr lang="zh-CN" altLang="en-US" smtClean="0"/>
              <a:t>‹#›</a:t>
            </a:fld>
            <a:endParaRPr lang="zh-CN" altLang="en-US"/>
          </a:p>
        </p:txBody>
      </p:sp>
    </p:spTree>
    <p:extLst>
      <p:ext uri="{BB962C8B-B14F-4D97-AF65-F5344CB8AC3E}">
        <p14:creationId xmlns:p14="http://schemas.microsoft.com/office/powerpoint/2010/main" val="163262398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88"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6" r:id="rId14"/>
    <p:sldLayoutId id="2147483687" r:id="rId15"/>
    <p:sldLayoutId id="2147483655" r:id="rId16"/>
    <p:sldLayoutId id="2147483651" r:id="rId17"/>
    <p:sldLayoutId id="2147483668" r:id="rId18"/>
    <p:sldLayoutId id="2147483665" r:id="rId19"/>
    <p:sldLayoutId id="2147483689" r:id="rId2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8.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7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t="6494" r="23326" b="24977"/>
          <a:stretch>
            <a:fillRect/>
          </a:stretch>
        </p:blipFill>
        <p:spPr bwMode="auto">
          <a:xfrm>
            <a:off x="6003925" y="4075113"/>
            <a:ext cx="3140075" cy="278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6" name="矩形 5"/>
          <p:cNvSpPr/>
          <p:nvPr/>
        </p:nvSpPr>
        <p:spPr>
          <a:xfrm>
            <a:off x="0" y="1482811"/>
            <a:ext cx="9144000" cy="2858530"/>
          </a:xfrm>
          <a:prstGeom prst="rect">
            <a:avLst/>
          </a:prstGeom>
          <a:solidFill>
            <a:srgbClr val="1557A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17004" y="2419124"/>
            <a:ext cx="8109992" cy="869662"/>
          </a:xfrm>
          <a:prstGeom prst="rect">
            <a:avLst/>
          </a:prstGeom>
          <a:effectLst>
            <a:outerShdw blurRad="50800" dist="38100" dir="5400000" algn="t" rotWithShape="0">
              <a:prstClr val="black">
                <a:alpha val="40000"/>
              </a:prstClr>
            </a:outerShdw>
          </a:effectLst>
        </p:spPr>
        <p:txBody>
          <a:bodyPr wrap="square">
            <a:spAutoFit/>
          </a:bodyPr>
          <a:lstStyle/>
          <a:p>
            <a:pPr indent="127000" algn="ctr">
              <a:lnSpc>
                <a:spcPct val="120000"/>
              </a:lnSpc>
              <a:spcAft>
                <a:spcPts val="0"/>
              </a:spcAft>
            </a:pPr>
            <a:r>
              <a:rPr lang="en-US" altLang="zh-CN" sz="4500" b="1" kern="100" dirty="0" err="1">
                <a:solidFill>
                  <a:schemeClr val="bg1"/>
                </a:solidFill>
                <a:latin typeface="+mn-ea"/>
                <a:cs typeface="Times New Roman" panose="02020603050405020304" pitchFamily="18" charset="0"/>
              </a:rPr>
              <a:t>WiFi</a:t>
            </a:r>
            <a:r>
              <a:rPr lang="zh-CN" altLang="en-US" sz="4500" b="1" kern="100" dirty="0">
                <a:solidFill>
                  <a:schemeClr val="bg1"/>
                </a:solidFill>
                <a:latin typeface="+mn-ea"/>
                <a:cs typeface="Times New Roman" panose="02020603050405020304" pitchFamily="18" charset="0"/>
              </a:rPr>
              <a:t>基础与参数设置</a:t>
            </a:r>
            <a:endParaRPr lang="en-US" altLang="zh-CN" sz="4500" b="1" kern="100" dirty="0">
              <a:solidFill>
                <a:schemeClr val="bg1"/>
              </a:solidFill>
              <a:latin typeface="+mn-ea"/>
              <a:cs typeface="Times New Roman" panose="02020603050405020304" pitchFamily="18" charset="0"/>
            </a:endParaRPr>
          </a:p>
        </p:txBody>
      </p:sp>
      <p:pic>
        <p:nvPicPr>
          <p:cNvPr id="7" name="图片 6"/>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88000" y="72000"/>
            <a:ext cx="3088800" cy="1085040"/>
          </a:xfrm>
          <a:prstGeom prst="rect">
            <a:avLst/>
          </a:prstGeom>
        </p:spPr>
      </p:pic>
    </p:spTree>
    <p:extLst>
      <p:ext uri="{BB962C8B-B14F-4D97-AF65-F5344CB8AC3E}">
        <p14:creationId xmlns:p14="http://schemas.microsoft.com/office/powerpoint/2010/main" val="25009404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70000" lnSpcReduction="20000"/>
          </a:bodyPr>
          <a:lstStyle/>
          <a:p>
            <a:pPr>
              <a:lnSpc>
                <a:spcPct val="140000"/>
              </a:lnSpc>
            </a:pPr>
            <a:r>
              <a:rPr lang="en-US" altLang="zh-CN" dirty="0" err="1"/>
              <a:t>WiFi</a:t>
            </a:r>
            <a:r>
              <a:rPr lang="zh-CN" altLang="en-US" dirty="0"/>
              <a:t>工作在</a:t>
            </a:r>
            <a:r>
              <a:rPr lang="en-US" altLang="zh-CN" dirty="0"/>
              <a:t>2.4G</a:t>
            </a:r>
            <a:r>
              <a:rPr lang="zh-CN" altLang="en-US" dirty="0"/>
              <a:t>和</a:t>
            </a:r>
            <a:r>
              <a:rPr lang="en-US" altLang="zh-CN" dirty="0"/>
              <a:t>5G</a:t>
            </a:r>
            <a:r>
              <a:rPr lang="zh-CN" altLang="en-US" dirty="0"/>
              <a:t>分别能达到多大的峰值下载速率</a:t>
            </a:r>
            <a:r>
              <a:rPr lang="en-US" altLang="zh-CN" dirty="0"/>
              <a:t>?</a:t>
            </a:r>
          </a:p>
          <a:p>
            <a:pPr>
              <a:lnSpc>
                <a:spcPct val="140000"/>
              </a:lnSpc>
            </a:pPr>
            <a:r>
              <a:rPr lang="en-US" altLang="zh-CN" dirty="0"/>
              <a:t>2.4G</a:t>
            </a:r>
            <a:r>
              <a:rPr lang="zh-CN" altLang="en-US" dirty="0"/>
              <a:t>频段我们采用</a:t>
            </a:r>
            <a:r>
              <a:rPr lang="en-US" altLang="zh-CN" dirty="0"/>
              <a:t>802.11n</a:t>
            </a:r>
            <a:r>
              <a:rPr lang="zh-CN" altLang="en-US" dirty="0"/>
              <a:t>来估算，</a:t>
            </a:r>
            <a:r>
              <a:rPr lang="en-US" altLang="zh-CN" dirty="0"/>
              <a:t>802.11n</a:t>
            </a:r>
            <a:r>
              <a:rPr lang="zh-CN" altLang="en-US" dirty="0"/>
              <a:t>引入了几个特点：</a:t>
            </a:r>
          </a:p>
          <a:p>
            <a:pPr marL="0" indent="0">
              <a:lnSpc>
                <a:spcPct val="140000"/>
              </a:lnSpc>
              <a:buNone/>
            </a:pPr>
            <a:r>
              <a:rPr lang="zh-CN" altLang="en-US" dirty="0"/>
              <a:t>    支持</a:t>
            </a:r>
            <a:r>
              <a:rPr lang="en-US" altLang="zh-CN" dirty="0"/>
              <a:t>MIMO</a:t>
            </a:r>
            <a:r>
              <a:rPr lang="zh-CN" altLang="en-US" dirty="0"/>
              <a:t>，也就是可以使用最多</a:t>
            </a:r>
            <a:r>
              <a:rPr lang="en-US" altLang="zh-CN" dirty="0"/>
              <a:t>4</a:t>
            </a:r>
            <a:r>
              <a:rPr lang="zh-CN" altLang="en-US" dirty="0"/>
              <a:t>个天线来收发送数据，下载速率成倍提升。因此看到现在市场有上多个天线的路由器，至少支持</a:t>
            </a:r>
            <a:r>
              <a:rPr lang="en-US" altLang="zh-CN" dirty="0"/>
              <a:t>802.11n</a:t>
            </a:r>
            <a:r>
              <a:rPr lang="zh-CN" altLang="en-US" dirty="0"/>
              <a:t>无疑。</a:t>
            </a:r>
          </a:p>
          <a:p>
            <a:pPr marL="0" indent="0">
              <a:lnSpc>
                <a:spcPct val="140000"/>
              </a:lnSpc>
              <a:buNone/>
            </a:pPr>
            <a:r>
              <a:rPr lang="zh-CN" altLang="en-US" dirty="0"/>
              <a:t>    在支持标准的</a:t>
            </a:r>
            <a:r>
              <a:rPr lang="en-US" altLang="zh-CN" dirty="0"/>
              <a:t>20M</a:t>
            </a:r>
            <a:r>
              <a:rPr lang="zh-CN" altLang="en-US" dirty="0"/>
              <a:t>带宽信道的基础之上，新增了双倍带宽，也就是</a:t>
            </a:r>
            <a:r>
              <a:rPr lang="en-US" altLang="zh-CN" dirty="0"/>
              <a:t>40M</a:t>
            </a:r>
            <a:r>
              <a:rPr lang="zh-CN" altLang="en-US" dirty="0"/>
              <a:t>。单用户理论峰值下载速率又得到了成倍提升</a:t>
            </a:r>
            <a:r>
              <a:rPr lang="en-US" altLang="zh-CN" dirty="0"/>
              <a:t>!</a:t>
            </a:r>
          </a:p>
          <a:p>
            <a:pPr marL="0" indent="0">
              <a:lnSpc>
                <a:spcPct val="140000"/>
              </a:lnSpc>
              <a:buNone/>
            </a:pPr>
            <a:r>
              <a:rPr lang="zh-CN" altLang="en-US" dirty="0"/>
              <a:t>    因此，要估算</a:t>
            </a:r>
            <a:r>
              <a:rPr lang="en-US" altLang="zh-CN" dirty="0"/>
              <a:t>802.11n</a:t>
            </a:r>
            <a:r>
              <a:rPr lang="zh-CN" altLang="en-US" dirty="0"/>
              <a:t>最大下载速率，很简单，数天线的个数</a:t>
            </a:r>
            <a:r>
              <a:rPr lang="en-US" altLang="zh-CN" dirty="0"/>
              <a:t>!</a:t>
            </a:r>
            <a:r>
              <a:rPr lang="zh-CN" altLang="en-US" dirty="0"/>
              <a:t>一个天线加上</a:t>
            </a:r>
            <a:r>
              <a:rPr lang="en-US" altLang="zh-CN" dirty="0"/>
              <a:t>40M</a:t>
            </a:r>
            <a:r>
              <a:rPr lang="zh-CN" altLang="en-US" dirty="0"/>
              <a:t>信道最大能达到</a:t>
            </a:r>
            <a:r>
              <a:rPr lang="en-US" altLang="zh-CN" dirty="0"/>
              <a:t>150Mbps</a:t>
            </a:r>
            <a:r>
              <a:rPr lang="zh-CN" altLang="en-US" dirty="0"/>
              <a:t>的速率，两个天线自然就是</a:t>
            </a:r>
            <a:r>
              <a:rPr lang="en-US" altLang="zh-CN" dirty="0"/>
              <a:t>300Mbps</a:t>
            </a:r>
            <a:r>
              <a:rPr lang="zh-CN" altLang="en-US" dirty="0"/>
              <a:t>，以此类推，</a:t>
            </a:r>
            <a:r>
              <a:rPr lang="en-US" altLang="zh-CN" dirty="0"/>
              <a:t>4</a:t>
            </a:r>
            <a:r>
              <a:rPr lang="zh-CN" altLang="en-US" dirty="0"/>
              <a:t>个天线可达</a:t>
            </a:r>
            <a:r>
              <a:rPr lang="en-US" altLang="zh-CN" dirty="0"/>
              <a:t>600Mbps!</a:t>
            </a:r>
          </a:p>
          <a:p>
            <a:endParaRPr lang="zh-CN" altLang="en-US" dirty="0"/>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10</a:t>
            </a:fld>
            <a:endParaRPr lang="zh-CN" altLang="en-US" dirty="0"/>
          </a:p>
        </p:txBody>
      </p:sp>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638051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922713"/>
            <a:ext cx="7886700" cy="5254250"/>
          </a:xfrm>
        </p:spPr>
        <p:txBody>
          <a:bodyPr>
            <a:normAutofit fontScale="62500" lnSpcReduction="20000"/>
          </a:bodyPr>
          <a:lstStyle/>
          <a:p>
            <a:r>
              <a:rPr lang="en-US" altLang="zh-CN" dirty="0"/>
              <a:t>Wi-Fi </a:t>
            </a:r>
            <a:r>
              <a:rPr lang="zh-CN" altLang="en-US" dirty="0"/>
              <a:t>网络处理器子系统</a:t>
            </a:r>
            <a:endParaRPr lang="en-US" altLang="zh-CN" dirty="0"/>
          </a:p>
          <a:p>
            <a:r>
              <a:rPr lang="zh-CN" altLang="en-US" dirty="0"/>
              <a:t>特有 </a:t>
            </a:r>
            <a:r>
              <a:rPr lang="en-US" altLang="zh-CN" dirty="0"/>
              <a:t>Wi-Fi Internet-On-a-Chip</a:t>
            </a:r>
          </a:p>
          <a:p>
            <a:r>
              <a:rPr lang="zh-CN" altLang="en-US" dirty="0"/>
              <a:t>专用 </a:t>
            </a:r>
            <a:r>
              <a:rPr lang="en-US" altLang="zh-CN" dirty="0"/>
              <a:t>ARM MCU</a:t>
            </a:r>
          </a:p>
          <a:p>
            <a:r>
              <a:rPr lang="zh-CN" altLang="en-US" dirty="0"/>
              <a:t>完全解除 应用 微控制器的 </a:t>
            </a:r>
            <a:r>
              <a:rPr lang="en-US" altLang="zh-CN" dirty="0"/>
              <a:t>Wi-Fi </a:t>
            </a:r>
            <a:r>
              <a:rPr lang="zh-CN" altLang="en-US" dirty="0"/>
              <a:t>和互联网协议处理负担</a:t>
            </a:r>
          </a:p>
          <a:p>
            <a:r>
              <a:rPr lang="en-US" altLang="zh-CN" dirty="0"/>
              <a:t>ROM </a:t>
            </a:r>
            <a:r>
              <a:rPr lang="zh-CN" altLang="en-US" dirty="0"/>
              <a:t>中 的 </a:t>
            </a:r>
            <a:r>
              <a:rPr lang="en-US" altLang="zh-CN" dirty="0"/>
              <a:t>Wi-Fi </a:t>
            </a:r>
            <a:r>
              <a:rPr lang="zh-CN" altLang="en-US" dirty="0"/>
              <a:t>以及 互联网协议</a:t>
            </a:r>
          </a:p>
          <a:p>
            <a:r>
              <a:rPr lang="en-US" altLang="zh-CN" dirty="0"/>
              <a:t>802.11 b/g/n </a:t>
            </a:r>
            <a:r>
              <a:rPr lang="zh-CN" altLang="en-US" dirty="0"/>
              <a:t>射频、基带，媒介访问控制 </a:t>
            </a:r>
            <a:r>
              <a:rPr lang="en-US" altLang="zh-CN" dirty="0"/>
              <a:t>(MAC)</a:t>
            </a:r>
            <a:r>
              <a:rPr lang="zh-CN" altLang="en-US" dirty="0"/>
              <a:t>，</a:t>
            </a:r>
            <a:r>
              <a:rPr lang="en-US" altLang="zh-CN" dirty="0"/>
              <a:t>Wi-Fi </a:t>
            </a:r>
            <a:r>
              <a:rPr lang="zh-CN" altLang="en-US" dirty="0"/>
              <a:t>驱动器和请求方</a:t>
            </a:r>
          </a:p>
          <a:p>
            <a:r>
              <a:rPr lang="en-US" altLang="zh-CN" dirty="0"/>
              <a:t>TCP/IP </a:t>
            </a:r>
            <a:r>
              <a:rPr lang="zh-CN" altLang="en-US" dirty="0"/>
              <a:t>堆栈</a:t>
            </a:r>
          </a:p>
          <a:p>
            <a:pPr lvl="1"/>
            <a:r>
              <a:rPr lang="zh-CN" altLang="en-US" dirty="0"/>
              <a:t>行业标准 </a:t>
            </a:r>
            <a:r>
              <a:rPr lang="en-US" altLang="zh-CN" dirty="0"/>
              <a:t>BSD </a:t>
            </a:r>
            <a:r>
              <a:rPr lang="zh-CN" altLang="en-US" dirty="0"/>
              <a:t>插槽应用编程接口 </a:t>
            </a:r>
            <a:r>
              <a:rPr lang="en-US" altLang="zh-CN" dirty="0"/>
              <a:t>(API)</a:t>
            </a:r>
          </a:p>
          <a:p>
            <a:pPr lvl="1"/>
            <a:r>
              <a:rPr lang="en-US" altLang="zh-CN" dirty="0"/>
              <a:t>8 </a:t>
            </a:r>
            <a:r>
              <a:rPr lang="zh-CN" altLang="en-US" dirty="0"/>
              <a:t>个同时 </a:t>
            </a:r>
            <a:r>
              <a:rPr lang="en-US" altLang="zh-CN" dirty="0"/>
              <a:t>TCP </a:t>
            </a:r>
            <a:r>
              <a:rPr lang="zh-CN" altLang="en-US" dirty="0"/>
              <a:t>或 </a:t>
            </a:r>
            <a:r>
              <a:rPr lang="en-US" altLang="zh-CN" dirty="0"/>
              <a:t>UCP </a:t>
            </a:r>
            <a:r>
              <a:rPr lang="zh-CN" altLang="en-US" dirty="0"/>
              <a:t>端口</a:t>
            </a:r>
            <a:endParaRPr lang="en-US" altLang="zh-CN" dirty="0"/>
          </a:p>
          <a:p>
            <a:pPr lvl="1"/>
            <a:r>
              <a:rPr lang="en-US" altLang="zh-CN" dirty="0"/>
              <a:t>WPA2 </a:t>
            </a:r>
            <a:r>
              <a:rPr lang="zh-CN" altLang="en-US" dirty="0"/>
              <a:t>个人和企业安全性</a:t>
            </a:r>
          </a:p>
          <a:p>
            <a:r>
              <a:rPr lang="zh-CN" altLang="en-US" dirty="0"/>
              <a:t>针对自主和快速 </a:t>
            </a:r>
            <a:r>
              <a:rPr lang="en-US" altLang="zh-CN" dirty="0"/>
              <a:t>Wi-Fi </a:t>
            </a:r>
            <a:r>
              <a:rPr lang="zh-CN" altLang="en-US" dirty="0"/>
              <a:t>连接的 </a:t>
            </a:r>
            <a:r>
              <a:rPr lang="en-US" altLang="zh-CN" dirty="0" err="1"/>
              <a:t>SimpleLink</a:t>
            </a:r>
            <a:r>
              <a:rPr lang="en-US" altLang="zh-CN" dirty="0"/>
              <a:t> </a:t>
            </a:r>
            <a:r>
              <a:rPr lang="zh-CN" altLang="en-US" dirty="0"/>
              <a:t>连接管理器</a:t>
            </a:r>
          </a:p>
          <a:p>
            <a:r>
              <a:rPr lang="en-US" altLang="zh-CN" dirty="0" err="1"/>
              <a:t>SmartConfig</a:t>
            </a:r>
            <a:r>
              <a:rPr lang="en-US" altLang="zh-CN" dirty="0"/>
              <a:t> </a:t>
            </a:r>
            <a:r>
              <a:rPr lang="zh-CN" altLang="en-US" dirty="0"/>
              <a:t>技术，</a:t>
            </a:r>
            <a:r>
              <a:rPr lang="en-US" altLang="zh-CN" dirty="0"/>
              <a:t>AP </a:t>
            </a:r>
            <a:r>
              <a:rPr lang="zh-CN" altLang="en-US" dirty="0"/>
              <a:t>模式和 </a:t>
            </a:r>
            <a:r>
              <a:rPr lang="en-US" altLang="zh-CN" dirty="0"/>
              <a:t>WPS2</a:t>
            </a:r>
            <a:r>
              <a:rPr lang="zh-CN" altLang="en-US" dirty="0"/>
              <a:t>，</a:t>
            </a:r>
            <a:endParaRPr lang="en-US" altLang="zh-CN" dirty="0"/>
          </a:p>
          <a:p>
            <a:r>
              <a:rPr lang="en-US" altLang="zh-CN" dirty="0" err="1"/>
              <a:t>Tx</a:t>
            </a:r>
            <a:r>
              <a:rPr lang="en-US" altLang="zh-CN" dirty="0"/>
              <a:t> </a:t>
            </a:r>
            <a:r>
              <a:rPr lang="zh-CN" altLang="en-US" dirty="0"/>
              <a:t>功率</a:t>
            </a:r>
          </a:p>
          <a:p>
            <a:pPr lvl="1"/>
            <a:r>
              <a:rPr lang="en-US" altLang="zh-CN" dirty="0"/>
              <a:t>18.0 </a:t>
            </a:r>
            <a:r>
              <a:rPr lang="en-US" altLang="zh-CN" dirty="0" err="1"/>
              <a:t>dBm</a:t>
            </a:r>
            <a:r>
              <a:rPr lang="en-US" altLang="zh-CN" dirty="0"/>
              <a:t> @ 1 DSSS</a:t>
            </a:r>
          </a:p>
          <a:p>
            <a:pPr lvl="1"/>
            <a:r>
              <a:rPr lang="en-US" altLang="zh-CN" dirty="0"/>
              <a:t>14.5 </a:t>
            </a:r>
            <a:r>
              <a:rPr lang="en-US" altLang="zh-CN" dirty="0" err="1"/>
              <a:t>dBm</a:t>
            </a:r>
            <a:r>
              <a:rPr lang="en-US" altLang="zh-CN" dirty="0"/>
              <a:t> @ 54 OFDM</a:t>
            </a:r>
          </a:p>
          <a:p>
            <a:r>
              <a:rPr lang="en-US" altLang="zh-CN" dirty="0"/>
              <a:t>RX </a:t>
            </a:r>
            <a:r>
              <a:rPr lang="zh-CN" altLang="en-US" dirty="0"/>
              <a:t>灵敏度</a:t>
            </a:r>
          </a:p>
          <a:p>
            <a:pPr lvl="1"/>
            <a:r>
              <a:rPr lang="en-US" altLang="zh-CN" dirty="0"/>
              <a:t>-95.7 </a:t>
            </a:r>
            <a:r>
              <a:rPr lang="en-US" altLang="zh-CN" dirty="0" err="1"/>
              <a:t>dBm</a:t>
            </a:r>
            <a:r>
              <a:rPr lang="en-US" altLang="zh-CN" dirty="0"/>
              <a:t> @ 1 DSSS</a:t>
            </a:r>
          </a:p>
          <a:p>
            <a:pPr lvl="1"/>
            <a:r>
              <a:rPr lang="en-US" altLang="zh-CN" dirty="0"/>
              <a:t>-74.0 </a:t>
            </a:r>
            <a:r>
              <a:rPr lang="en-US" altLang="zh-CN" dirty="0" err="1"/>
              <a:t>dBm</a:t>
            </a:r>
            <a:r>
              <a:rPr lang="en-US" altLang="zh-CN" dirty="0"/>
              <a:t> @ 54 OFDM</a:t>
            </a:r>
          </a:p>
          <a:p>
            <a:endParaRPr lang="zh-CN" altLang="en-US" dirty="0"/>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11</a:t>
            </a:fld>
            <a:endParaRPr lang="zh-CN" altLang="en-US" dirty="0"/>
          </a:p>
        </p:txBody>
      </p:sp>
    </p:spTree>
    <p:extLst>
      <p:ext uri="{BB962C8B-B14F-4D97-AF65-F5344CB8AC3E}">
        <p14:creationId xmlns:p14="http://schemas.microsoft.com/office/powerpoint/2010/main" val="32603034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62500" lnSpcReduction="20000"/>
          </a:bodyPr>
          <a:lstStyle/>
          <a:p>
            <a:pPr>
              <a:lnSpc>
                <a:spcPct val="140000"/>
              </a:lnSpc>
              <a:spcBef>
                <a:spcPts val="600"/>
              </a:spcBef>
            </a:pPr>
            <a:r>
              <a:rPr lang="zh-CN" altLang="en-US" dirty="0"/>
              <a:t> 一、</a:t>
            </a:r>
            <a:r>
              <a:rPr lang="en-US" altLang="zh-CN" dirty="0" err="1"/>
              <a:t>dBm</a:t>
            </a:r>
            <a:r>
              <a:rPr lang="en-US" altLang="zh-CN" dirty="0"/>
              <a:t>  </a:t>
            </a:r>
            <a:r>
              <a:rPr lang="en-US" altLang="zh-CN" dirty="0" err="1"/>
              <a:t>dBmV</a:t>
            </a:r>
            <a:r>
              <a:rPr lang="en-US" altLang="zh-CN" dirty="0"/>
              <a:t>   </a:t>
            </a:r>
            <a:r>
              <a:rPr lang="en-US" altLang="zh-CN" dirty="0" err="1"/>
              <a:t>dBuV</a:t>
            </a:r>
            <a:r>
              <a:rPr lang="zh-CN" altLang="en-US" dirty="0"/>
              <a:t>换算关系 </a:t>
            </a:r>
            <a:br>
              <a:rPr lang="zh-CN" altLang="en-US" dirty="0"/>
            </a:br>
            <a:r>
              <a:rPr lang="zh-CN" altLang="en-US" dirty="0"/>
              <a:t>  </a:t>
            </a:r>
            <a:r>
              <a:rPr lang="en-US" altLang="zh-CN" dirty="0" err="1"/>
              <a:t>dBm</a:t>
            </a:r>
            <a:r>
              <a:rPr lang="en-US" altLang="zh-CN" dirty="0"/>
              <a:t>=10log(Pout/1mW)</a:t>
            </a:r>
            <a:r>
              <a:rPr lang="zh-CN" altLang="en-US" dirty="0"/>
              <a:t>，其中</a:t>
            </a:r>
            <a:r>
              <a:rPr lang="en-US" altLang="zh-CN" dirty="0"/>
              <a:t>Pout</a:t>
            </a:r>
            <a:r>
              <a:rPr lang="zh-CN" altLang="en-US" dirty="0"/>
              <a:t>是以</a:t>
            </a:r>
            <a:r>
              <a:rPr lang="en-US" altLang="zh-CN" dirty="0" err="1"/>
              <a:t>mW</a:t>
            </a:r>
            <a:r>
              <a:rPr lang="zh-CN" altLang="en-US" dirty="0"/>
              <a:t>为单位的功率值</a:t>
            </a:r>
            <a:br>
              <a:rPr lang="zh-CN" altLang="en-US" dirty="0"/>
            </a:br>
            <a:r>
              <a:rPr lang="zh-CN" altLang="en-US" dirty="0"/>
              <a:t>  </a:t>
            </a:r>
            <a:r>
              <a:rPr lang="en-US" altLang="zh-CN" dirty="0" err="1"/>
              <a:t>dBmV</a:t>
            </a:r>
            <a:r>
              <a:rPr lang="en-US" altLang="zh-CN" dirty="0"/>
              <a:t>=20log(</a:t>
            </a:r>
            <a:r>
              <a:rPr lang="en-US" altLang="zh-CN" dirty="0" err="1"/>
              <a:t>Vout</a:t>
            </a:r>
            <a:r>
              <a:rPr lang="en-US" altLang="zh-CN" dirty="0"/>
              <a:t> /1mV)</a:t>
            </a:r>
            <a:r>
              <a:rPr lang="zh-CN" altLang="en-US" dirty="0"/>
              <a:t>，其中</a:t>
            </a:r>
            <a:r>
              <a:rPr lang="en-US" altLang="zh-CN" dirty="0" err="1"/>
              <a:t>Vout</a:t>
            </a:r>
            <a:r>
              <a:rPr lang="zh-CN" altLang="en-US" dirty="0"/>
              <a:t>是以</a:t>
            </a:r>
            <a:r>
              <a:rPr lang="en-US" altLang="zh-CN" dirty="0"/>
              <a:t>mV</a:t>
            </a:r>
            <a:r>
              <a:rPr lang="zh-CN" altLang="en-US" dirty="0"/>
              <a:t>为单位的电压值</a:t>
            </a:r>
            <a:br>
              <a:rPr lang="zh-CN" altLang="en-US" dirty="0"/>
            </a:br>
            <a:r>
              <a:rPr lang="zh-CN" altLang="en-US" dirty="0"/>
              <a:t>  </a:t>
            </a:r>
            <a:r>
              <a:rPr lang="en-US" altLang="zh-CN" dirty="0" err="1"/>
              <a:t>dBuV</a:t>
            </a:r>
            <a:r>
              <a:rPr lang="en-US" altLang="zh-CN" dirty="0"/>
              <a:t>=20log(</a:t>
            </a:r>
            <a:r>
              <a:rPr lang="en-US" altLang="zh-CN" dirty="0" err="1"/>
              <a:t>Vout</a:t>
            </a:r>
            <a:r>
              <a:rPr lang="en-US" altLang="zh-CN" dirty="0"/>
              <a:t> /1uV)</a:t>
            </a:r>
            <a:r>
              <a:rPr lang="zh-CN" altLang="en-US" dirty="0"/>
              <a:t>，其中</a:t>
            </a:r>
            <a:r>
              <a:rPr lang="en-US" altLang="zh-CN" dirty="0" err="1"/>
              <a:t>Vout</a:t>
            </a:r>
            <a:r>
              <a:rPr lang="zh-CN" altLang="en-US" dirty="0"/>
              <a:t>是以</a:t>
            </a:r>
            <a:r>
              <a:rPr lang="en-US" altLang="zh-CN" dirty="0" err="1"/>
              <a:t>uV</a:t>
            </a:r>
            <a:r>
              <a:rPr lang="zh-CN" altLang="en-US" dirty="0"/>
              <a:t>为单位的电压值</a:t>
            </a:r>
            <a:endParaRPr lang="en-US" altLang="zh-CN" dirty="0"/>
          </a:p>
          <a:p>
            <a:pPr>
              <a:lnSpc>
                <a:spcPct val="140000"/>
              </a:lnSpc>
              <a:spcBef>
                <a:spcPts val="600"/>
              </a:spcBef>
            </a:pPr>
            <a:r>
              <a:rPr lang="zh-CN" altLang="en-US" dirty="0"/>
              <a:t>二、无线通信距离的计算 </a:t>
            </a:r>
            <a:br>
              <a:rPr lang="zh-CN" altLang="en-US" dirty="0"/>
            </a:br>
            <a:r>
              <a:rPr lang="zh-CN" altLang="en-US" dirty="0"/>
              <a:t>    这里给出自由空间传播时的无线通信距离的计算方法：所谓自由空间传播系指天线周围为无限大真空时的电波传播，它是理想传播条件。电波在自由空间传播时，其能量既不会被障碍物所吸收，也不会产生反射或散射。</a:t>
            </a:r>
            <a:br>
              <a:rPr lang="zh-CN" altLang="en-US" dirty="0"/>
            </a:br>
            <a:r>
              <a:rPr lang="zh-CN" altLang="en-US" dirty="0"/>
              <a:t>                   通信距离与发射功率、接收灵敏度和工作频率有关。</a:t>
            </a:r>
            <a:br>
              <a:rPr lang="zh-CN" altLang="en-US" dirty="0"/>
            </a:br>
            <a:r>
              <a:rPr lang="zh-CN" altLang="en-US" dirty="0"/>
              <a:t>                   </a:t>
            </a:r>
            <a:r>
              <a:rPr lang="en-US" altLang="zh-CN" dirty="0"/>
              <a:t>[</a:t>
            </a:r>
            <a:r>
              <a:rPr lang="en-US" altLang="zh-CN" dirty="0" err="1"/>
              <a:t>Lfs</a:t>
            </a:r>
            <a:r>
              <a:rPr lang="en-US" altLang="zh-CN" dirty="0"/>
              <a:t>](dB)=32.44+20lgd(km)+20lgf(MHz)</a:t>
            </a:r>
            <a:br>
              <a:rPr lang="zh-CN" altLang="en-US" dirty="0"/>
            </a:br>
            <a:r>
              <a:rPr lang="zh-CN" altLang="en-US" dirty="0"/>
              <a:t>                   式中</a:t>
            </a:r>
            <a:r>
              <a:rPr lang="en-US" altLang="zh-CN" dirty="0" err="1"/>
              <a:t>Lfs</a:t>
            </a:r>
            <a:r>
              <a:rPr lang="zh-CN" altLang="en-US" dirty="0"/>
              <a:t>为传输损耗，</a:t>
            </a:r>
            <a:r>
              <a:rPr lang="en-US" altLang="zh-CN" dirty="0"/>
              <a:t>d</a:t>
            </a:r>
            <a:r>
              <a:rPr lang="zh-CN" altLang="en-US" dirty="0"/>
              <a:t>为传输距离，频率的单位以</a:t>
            </a:r>
            <a:r>
              <a:rPr lang="en-US" altLang="zh-CN" dirty="0"/>
              <a:t>MHz</a:t>
            </a:r>
            <a:r>
              <a:rPr lang="zh-CN" altLang="en-US" dirty="0"/>
              <a:t>计算。</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12</a:t>
            </a:fld>
            <a:endParaRPr lang="zh-CN" altLang="en-US" dirty="0"/>
          </a:p>
        </p:txBody>
      </p:sp>
      <p:sp>
        <p:nvSpPr>
          <p:cNvPr id="5" name="标题 4"/>
          <p:cNvSpPr>
            <a:spLocks noGrp="1"/>
          </p:cNvSpPr>
          <p:nvPr>
            <p:ph type="title"/>
          </p:nvPr>
        </p:nvSpPr>
        <p:spPr/>
        <p:txBody>
          <a:bodyPr/>
          <a:lstStyle/>
          <a:p>
            <a:r>
              <a:rPr lang="zh-CN" altLang="en-US" dirty="0"/>
              <a:t>无线通信距离的计算</a:t>
            </a:r>
          </a:p>
        </p:txBody>
      </p:sp>
    </p:spTree>
    <p:extLst>
      <p:ext uri="{BB962C8B-B14F-4D97-AF65-F5344CB8AC3E}">
        <p14:creationId xmlns:p14="http://schemas.microsoft.com/office/powerpoint/2010/main" val="15624437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13</a:t>
            </a:fld>
            <a:endParaRPr lang="zh-CN" altLang="en-US" dirty="0"/>
          </a:p>
        </p:txBody>
      </p:sp>
      <p:sp>
        <p:nvSpPr>
          <p:cNvPr id="5" name="标题 4"/>
          <p:cNvSpPr>
            <a:spLocks noGrp="1"/>
          </p:cNvSpPr>
          <p:nvPr>
            <p:ph type="title"/>
          </p:nvPr>
        </p:nvSpPr>
        <p:spPr/>
        <p:txBody>
          <a:bodyPr/>
          <a:lstStyle/>
          <a:p>
            <a:endParaRPr lang="zh-CN" altLang="en-US"/>
          </a:p>
        </p:txBody>
      </p:sp>
      <p:sp>
        <p:nvSpPr>
          <p:cNvPr id="6" name="矩形 5"/>
          <p:cNvSpPr/>
          <p:nvPr/>
        </p:nvSpPr>
        <p:spPr>
          <a:xfrm>
            <a:off x="1313411" y="1825625"/>
            <a:ext cx="4572000" cy="1754326"/>
          </a:xfrm>
          <a:prstGeom prst="rect">
            <a:avLst/>
          </a:prstGeom>
        </p:spPr>
        <p:txBody>
          <a:bodyPr>
            <a:spAutoFit/>
          </a:bodyPr>
          <a:lstStyle/>
          <a:p>
            <a:r>
              <a:rPr lang="en-US" altLang="zh-CN" dirty="0" err="1"/>
              <a:t>Tx</a:t>
            </a:r>
            <a:r>
              <a:rPr lang="en-US" altLang="zh-CN" dirty="0"/>
              <a:t> </a:t>
            </a:r>
            <a:r>
              <a:rPr lang="zh-CN" altLang="en-US" dirty="0"/>
              <a:t>功率</a:t>
            </a:r>
          </a:p>
          <a:p>
            <a:pPr lvl="1"/>
            <a:r>
              <a:rPr lang="en-US" altLang="zh-CN" dirty="0"/>
              <a:t>18.0 </a:t>
            </a:r>
            <a:r>
              <a:rPr lang="en-US" altLang="zh-CN" dirty="0" err="1"/>
              <a:t>dBm</a:t>
            </a:r>
            <a:r>
              <a:rPr lang="en-US" altLang="zh-CN" dirty="0"/>
              <a:t> @ 1 DSSS</a:t>
            </a:r>
          </a:p>
          <a:p>
            <a:pPr lvl="1"/>
            <a:r>
              <a:rPr lang="en-US" altLang="zh-CN" dirty="0"/>
              <a:t>14.5 </a:t>
            </a:r>
            <a:r>
              <a:rPr lang="en-US" altLang="zh-CN" dirty="0" err="1"/>
              <a:t>dBm</a:t>
            </a:r>
            <a:r>
              <a:rPr lang="en-US" altLang="zh-CN" dirty="0"/>
              <a:t> @ 54 OFDM</a:t>
            </a:r>
          </a:p>
          <a:p>
            <a:r>
              <a:rPr lang="en-US" altLang="zh-CN" dirty="0"/>
              <a:t>RX </a:t>
            </a:r>
            <a:r>
              <a:rPr lang="zh-CN" altLang="en-US" dirty="0"/>
              <a:t>灵敏度</a:t>
            </a:r>
          </a:p>
          <a:p>
            <a:pPr lvl="1"/>
            <a:r>
              <a:rPr lang="en-US" altLang="zh-CN" dirty="0"/>
              <a:t>-95.7 </a:t>
            </a:r>
            <a:r>
              <a:rPr lang="en-US" altLang="zh-CN" dirty="0" err="1"/>
              <a:t>dBm</a:t>
            </a:r>
            <a:r>
              <a:rPr lang="en-US" altLang="zh-CN" dirty="0"/>
              <a:t> @ 1 DSSS</a:t>
            </a:r>
          </a:p>
          <a:p>
            <a:pPr lvl="1"/>
            <a:r>
              <a:rPr lang="en-US" altLang="zh-CN" dirty="0"/>
              <a:t>-74.0 </a:t>
            </a:r>
            <a:r>
              <a:rPr lang="en-US" altLang="zh-CN" dirty="0" err="1"/>
              <a:t>dBm</a:t>
            </a:r>
            <a:r>
              <a:rPr lang="en-US" altLang="zh-CN" dirty="0"/>
              <a:t> @ 54 OFDM</a:t>
            </a:r>
          </a:p>
        </p:txBody>
      </p:sp>
      <p:sp>
        <p:nvSpPr>
          <p:cNvPr id="7" name="矩形 6"/>
          <p:cNvSpPr/>
          <p:nvPr/>
        </p:nvSpPr>
        <p:spPr>
          <a:xfrm>
            <a:off x="964276" y="3952487"/>
            <a:ext cx="7215448" cy="1200329"/>
          </a:xfrm>
          <a:prstGeom prst="rect">
            <a:avLst/>
          </a:prstGeom>
        </p:spPr>
        <p:txBody>
          <a:bodyPr wrap="square">
            <a:spAutoFit/>
          </a:bodyPr>
          <a:lstStyle/>
          <a:p>
            <a:r>
              <a:rPr lang="zh-CN" altLang="en-US" dirty="0">
                <a:solidFill>
                  <a:srgbClr val="333333"/>
                </a:solidFill>
                <a:latin typeface="Arial" panose="020B0604020202020204" pitchFamily="34" charset="0"/>
              </a:rPr>
              <a:t>  </a:t>
            </a:r>
            <a:r>
              <a:rPr lang="en-US" altLang="zh-CN" dirty="0">
                <a:solidFill>
                  <a:srgbClr val="333333"/>
                </a:solidFill>
                <a:latin typeface="Arial" panose="020B0604020202020204" pitchFamily="34" charset="0"/>
              </a:rPr>
              <a:t>1. </a:t>
            </a:r>
            <a:r>
              <a:rPr lang="zh-CN" altLang="en-US" dirty="0">
                <a:solidFill>
                  <a:srgbClr val="333333"/>
                </a:solidFill>
                <a:latin typeface="Arial" panose="020B0604020202020204" pitchFamily="34" charset="0"/>
              </a:rPr>
              <a:t>由发射功率</a:t>
            </a:r>
            <a:r>
              <a:rPr lang="en-US" altLang="zh-CN" dirty="0">
                <a:solidFill>
                  <a:srgbClr val="333333"/>
                </a:solidFill>
                <a:latin typeface="Arial" panose="020B0604020202020204" pitchFamily="34" charset="0"/>
              </a:rPr>
              <a:t>+14.5dBm</a:t>
            </a:r>
            <a:r>
              <a:rPr lang="zh-CN" altLang="en-US" dirty="0">
                <a:solidFill>
                  <a:srgbClr val="333333"/>
                </a:solidFill>
                <a:latin typeface="Arial" panose="020B0604020202020204" pitchFamily="34" charset="0"/>
              </a:rPr>
              <a:t>，接收灵敏度为</a:t>
            </a:r>
            <a:r>
              <a:rPr lang="en-US" altLang="zh-CN" dirty="0">
                <a:solidFill>
                  <a:srgbClr val="333333"/>
                </a:solidFill>
                <a:latin typeface="Arial" panose="020B0604020202020204" pitchFamily="34" charset="0"/>
              </a:rPr>
              <a:t>-74dBm</a:t>
            </a:r>
            <a:br>
              <a:rPr lang="en-US" altLang="zh-CN" dirty="0"/>
            </a:br>
            <a:r>
              <a:rPr lang="en-US" altLang="zh-CN" dirty="0">
                <a:solidFill>
                  <a:srgbClr val="333333"/>
                </a:solidFill>
                <a:latin typeface="Arial" panose="020B0604020202020204" pitchFamily="34" charset="0"/>
              </a:rPr>
              <a:t>                   Los = 89.5dB</a:t>
            </a:r>
            <a:br>
              <a:rPr lang="en-US" altLang="zh-CN" dirty="0"/>
            </a:br>
            <a:r>
              <a:rPr lang="en-US" altLang="zh-CN" dirty="0">
                <a:solidFill>
                  <a:srgbClr val="333333"/>
                </a:solidFill>
                <a:latin typeface="Arial" panose="020B0604020202020204" pitchFamily="34" charset="0"/>
              </a:rPr>
              <a:t>                   2. </a:t>
            </a:r>
            <a:r>
              <a:rPr lang="zh-CN" altLang="en-US" dirty="0">
                <a:solidFill>
                  <a:srgbClr val="333333"/>
                </a:solidFill>
                <a:latin typeface="Arial" panose="020B0604020202020204" pitchFamily="34" charset="0"/>
              </a:rPr>
              <a:t>由</a:t>
            </a:r>
            <a:r>
              <a:rPr lang="en-US" altLang="zh-CN" dirty="0">
                <a:solidFill>
                  <a:srgbClr val="333333"/>
                </a:solidFill>
                <a:latin typeface="Arial" panose="020B0604020202020204" pitchFamily="34" charset="0"/>
              </a:rPr>
              <a:t>Los</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f</a:t>
            </a:r>
            <a:r>
              <a:rPr lang="zh-CN" altLang="en-US" dirty="0">
                <a:solidFill>
                  <a:srgbClr val="333333"/>
                </a:solidFill>
                <a:latin typeface="Arial" panose="020B0604020202020204" pitchFamily="34" charset="0"/>
              </a:rPr>
              <a:t>（</a:t>
            </a:r>
            <a:r>
              <a:rPr lang="en-US" altLang="zh-CN" dirty="0">
                <a:solidFill>
                  <a:srgbClr val="333333"/>
                </a:solidFill>
                <a:latin typeface="Arial" panose="020B0604020202020204" pitchFamily="34" charset="0"/>
              </a:rPr>
              <a:t>2400MHz</a:t>
            </a:r>
            <a:r>
              <a:rPr lang="zh-CN" altLang="en-US" dirty="0">
                <a:solidFill>
                  <a:srgbClr val="333333"/>
                </a:solidFill>
                <a:latin typeface="Arial" panose="020B0604020202020204" pitchFamily="34" charset="0"/>
              </a:rPr>
              <a:t>）</a:t>
            </a:r>
            <a:br>
              <a:rPr lang="en-US" altLang="zh-CN" dirty="0"/>
            </a:br>
            <a:r>
              <a:rPr lang="en-US" altLang="zh-CN" dirty="0">
                <a:solidFill>
                  <a:srgbClr val="333333"/>
                </a:solidFill>
                <a:latin typeface="Arial" panose="020B0604020202020204" pitchFamily="34" charset="0"/>
              </a:rPr>
              <a:t>                   </a:t>
            </a:r>
            <a:r>
              <a:rPr lang="zh-CN" altLang="en-US" dirty="0">
                <a:solidFill>
                  <a:srgbClr val="333333"/>
                </a:solidFill>
                <a:latin typeface="Arial" panose="020B0604020202020204" pitchFamily="34" charset="0"/>
              </a:rPr>
              <a:t>计算得出</a:t>
            </a:r>
            <a:r>
              <a:rPr lang="en-US" altLang="zh-CN" dirty="0">
                <a:solidFill>
                  <a:srgbClr val="333333"/>
                </a:solidFill>
                <a:latin typeface="Arial" panose="020B0604020202020204" pitchFamily="34" charset="0"/>
              </a:rPr>
              <a:t>d =270</a:t>
            </a:r>
            <a:r>
              <a:rPr lang="zh-CN" altLang="en-US" dirty="0">
                <a:solidFill>
                  <a:srgbClr val="333333"/>
                </a:solidFill>
                <a:latin typeface="Arial" panose="020B0604020202020204" pitchFamily="34" charset="0"/>
              </a:rPr>
              <a:t>米   加上衰减</a:t>
            </a:r>
            <a:r>
              <a:rPr lang="en-US" altLang="zh-CN" dirty="0">
                <a:solidFill>
                  <a:srgbClr val="333333"/>
                </a:solidFill>
                <a:latin typeface="Arial" panose="020B0604020202020204" pitchFamily="34" charset="0"/>
              </a:rPr>
              <a:t>10db </a:t>
            </a:r>
            <a:r>
              <a:rPr lang="zh-CN" altLang="en-US" dirty="0">
                <a:solidFill>
                  <a:srgbClr val="333333"/>
                </a:solidFill>
                <a:latin typeface="Arial" panose="020B0604020202020204" pitchFamily="34" charset="0"/>
              </a:rPr>
              <a:t>距离小于</a:t>
            </a:r>
            <a:r>
              <a:rPr lang="en-US" altLang="zh-CN" dirty="0">
                <a:solidFill>
                  <a:srgbClr val="333333"/>
                </a:solidFill>
                <a:latin typeface="Arial" panose="020B0604020202020204" pitchFamily="34" charset="0"/>
              </a:rPr>
              <a:t>100</a:t>
            </a:r>
            <a:r>
              <a:rPr lang="zh-CN" altLang="en-US" dirty="0">
                <a:solidFill>
                  <a:srgbClr val="333333"/>
                </a:solidFill>
                <a:latin typeface="Arial" panose="020B0604020202020204" pitchFamily="34" charset="0"/>
              </a:rPr>
              <a:t>米</a:t>
            </a:r>
            <a:endParaRPr lang="zh-CN" altLang="en-US" dirty="0"/>
          </a:p>
        </p:txBody>
      </p:sp>
      <p:sp>
        <p:nvSpPr>
          <p:cNvPr id="8" name="矩形 7"/>
          <p:cNvSpPr/>
          <p:nvPr/>
        </p:nvSpPr>
        <p:spPr>
          <a:xfrm>
            <a:off x="1242562" y="3579951"/>
            <a:ext cx="4564070" cy="369332"/>
          </a:xfrm>
          <a:prstGeom prst="rect">
            <a:avLst/>
          </a:prstGeom>
        </p:spPr>
        <p:txBody>
          <a:bodyPr wrap="none">
            <a:spAutoFit/>
          </a:bodyPr>
          <a:lstStyle/>
          <a:p>
            <a:r>
              <a:rPr lang="es-ES" altLang="zh-CN" dirty="0">
                <a:solidFill>
                  <a:srgbClr val="333333"/>
                </a:solidFill>
                <a:latin typeface="Arial" panose="020B0604020202020204" pitchFamily="34" charset="0"/>
              </a:rPr>
              <a:t>     Los = 32.44 + 20lg d(Km) + 20lg f(MHz)</a:t>
            </a:r>
            <a:endParaRPr lang="zh-CN" altLang="en-US" dirty="0"/>
          </a:p>
        </p:txBody>
      </p:sp>
      <p:sp>
        <p:nvSpPr>
          <p:cNvPr id="9" name="矩形 8"/>
          <p:cNvSpPr/>
          <p:nvPr/>
        </p:nvSpPr>
        <p:spPr>
          <a:xfrm>
            <a:off x="592801" y="5152816"/>
            <a:ext cx="7958397" cy="923330"/>
          </a:xfrm>
          <a:prstGeom prst="rect">
            <a:avLst/>
          </a:prstGeom>
        </p:spPr>
        <p:txBody>
          <a:bodyPr wrap="square">
            <a:spAutoFit/>
          </a:bodyPr>
          <a:lstStyle/>
          <a:p>
            <a:r>
              <a:rPr lang="zh-CN" altLang="en-US" dirty="0">
                <a:solidFill>
                  <a:srgbClr val="333333"/>
                </a:solidFill>
                <a:latin typeface="Arial" panose="020B0604020202020204" pitchFamily="34" charset="0"/>
              </a:rPr>
              <a:t>这是理想状况下的传输距离，实际的应用中是会低于该值，这是因为无线通信要受到各种外界因素的影响，如大气、阻挡物、多径等造成的损耗，将上述损耗的参考值计入上式中，即可计算出近似通信距离。</a:t>
            </a:r>
            <a:endParaRPr lang="zh-CN" altLang="en-US" dirty="0"/>
          </a:p>
        </p:txBody>
      </p:sp>
    </p:spTree>
    <p:extLst>
      <p:ext uri="{BB962C8B-B14F-4D97-AF65-F5344CB8AC3E}">
        <p14:creationId xmlns:p14="http://schemas.microsoft.com/office/powerpoint/2010/main" val="25807331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030778"/>
            <a:ext cx="7742266" cy="4763193"/>
          </a:xfrm>
        </p:spPr>
        <p:txBody>
          <a:bodyPr>
            <a:noAutofit/>
          </a:bodyPr>
          <a:lstStyle/>
          <a:p>
            <a:pPr>
              <a:lnSpc>
                <a:spcPct val="120000"/>
              </a:lnSpc>
            </a:pPr>
            <a:r>
              <a:rPr lang="en-US" altLang="zh-CN" sz="1800" dirty="0"/>
              <a:t>2.4G</a:t>
            </a:r>
            <a:r>
              <a:rPr lang="zh-CN" altLang="en-US" sz="1800" dirty="0"/>
              <a:t>电磁波对于各种建筑材质的穿透损耗的经验值（衰减强度）</a:t>
            </a:r>
            <a:br>
              <a:rPr lang="zh-CN" altLang="en-US" sz="1800" dirty="0"/>
            </a:br>
            <a:r>
              <a:rPr lang="zh-CN" altLang="en-US" sz="1800" dirty="0"/>
              <a:t>水泥墙</a:t>
            </a:r>
            <a:r>
              <a:rPr lang="en-US" altLang="zh-CN" sz="1800" dirty="0"/>
              <a:t>(15~25cm): 10~12dB</a:t>
            </a:r>
            <a:br>
              <a:rPr lang="zh-CN" altLang="en-US" sz="1800" dirty="0"/>
            </a:br>
            <a:r>
              <a:rPr lang="zh-CN" altLang="en-US" sz="1800" dirty="0"/>
              <a:t>红砖水泥墙（</a:t>
            </a:r>
            <a:r>
              <a:rPr lang="en-US" altLang="zh-CN" sz="1800" dirty="0"/>
              <a:t>15-25cm</a:t>
            </a:r>
            <a:r>
              <a:rPr lang="zh-CN" altLang="en-US" sz="1800" dirty="0"/>
              <a:t>）：</a:t>
            </a:r>
            <a:r>
              <a:rPr lang="en-US" altLang="zh-CN" sz="1800" dirty="0"/>
              <a:t>13</a:t>
            </a:r>
            <a:r>
              <a:rPr lang="zh-CN" altLang="en-US" sz="1800" dirty="0"/>
              <a:t>～</a:t>
            </a:r>
            <a:r>
              <a:rPr lang="en-US" altLang="zh-CN" sz="1800" dirty="0"/>
              <a:t>18dB</a:t>
            </a:r>
            <a:br>
              <a:rPr lang="zh-CN" altLang="en-US" sz="1800" dirty="0"/>
            </a:br>
            <a:r>
              <a:rPr lang="zh-CN" altLang="en-US" sz="1800" dirty="0"/>
              <a:t>空心砌块砖墙：</a:t>
            </a:r>
            <a:r>
              <a:rPr lang="en-US" altLang="zh-CN" sz="1800" dirty="0"/>
              <a:t>4</a:t>
            </a:r>
            <a:r>
              <a:rPr lang="zh-CN" altLang="en-US" sz="1800" dirty="0"/>
              <a:t>～</a:t>
            </a:r>
            <a:r>
              <a:rPr lang="en-US" altLang="zh-CN" sz="1800" dirty="0"/>
              <a:t>6dB</a:t>
            </a:r>
            <a:br>
              <a:rPr lang="zh-CN" altLang="en-US" sz="1800" dirty="0"/>
            </a:br>
            <a:r>
              <a:rPr lang="zh-CN" altLang="en-US" sz="1800" dirty="0"/>
              <a:t>木板墙（</a:t>
            </a:r>
            <a:r>
              <a:rPr lang="en-US" altLang="zh-CN" sz="1800" dirty="0"/>
              <a:t>5-10cm</a:t>
            </a:r>
            <a:r>
              <a:rPr lang="zh-CN" altLang="en-US" sz="1800" dirty="0"/>
              <a:t>）：</a:t>
            </a:r>
            <a:r>
              <a:rPr lang="en-US" altLang="zh-CN" sz="1800" dirty="0"/>
              <a:t>5</a:t>
            </a:r>
            <a:r>
              <a:rPr lang="zh-CN" altLang="en-US" sz="1800" dirty="0"/>
              <a:t>～</a:t>
            </a:r>
            <a:r>
              <a:rPr lang="en-US" altLang="zh-CN" sz="1800" dirty="0"/>
              <a:t>6dB</a:t>
            </a:r>
            <a:br>
              <a:rPr lang="zh-CN" altLang="en-US" sz="1800" dirty="0"/>
            </a:br>
            <a:r>
              <a:rPr lang="zh-CN" altLang="en-US" sz="1800" dirty="0"/>
              <a:t>简易石膏板墙：</a:t>
            </a:r>
            <a:r>
              <a:rPr lang="en-US" altLang="zh-CN" sz="1800" dirty="0"/>
              <a:t>3</a:t>
            </a:r>
            <a:r>
              <a:rPr lang="zh-CN" altLang="en-US" sz="1800" dirty="0"/>
              <a:t>～</a:t>
            </a:r>
            <a:r>
              <a:rPr lang="en-US" altLang="zh-CN" sz="1800" dirty="0"/>
              <a:t>5dB</a:t>
            </a:r>
            <a:br>
              <a:rPr lang="zh-CN" altLang="en-US" sz="1800" dirty="0"/>
            </a:br>
            <a:r>
              <a:rPr lang="zh-CN" altLang="en-US" sz="1800" dirty="0"/>
              <a:t>玻璃，玻璃窗（</a:t>
            </a:r>
            <a:r>
              <a:rPr lang="en-US" altLang="zh-CN" sz="1800" dirty="0"/>
              <a:t>3-5cm</a:t>
            </a:r>
            <a:r>
              <a:rPr lang="zh-CN" altLang="en-US" sz="1800" dirty="0"/>
              <a:t>）：</a:t>
            </a:r>
            <a:r>
              <a:rPr lang="en-US" altLang="zh-CN" sz="1800" dirty="0"/>
              <a:t>6</a:t>
            </a:r>
            <a:r>
              <a:rPr lang="zh-CN" altLang="en-US" sz="1800" dirty="0"/>
              <a:t>～</a:t>
            </a:r>
            <a:r>
              <a:rPr lang="en-US" altLang="zh-CN" sz="1800" dirty="0"/>
              <a:t>8dB</a:t>
            </a:r>
            <a:br>
              <a:rPr lang="zh-CN" altLang="en-US" sz="1800" dirty="0"/>
            </a:br>
            <a:r>
              <a:rPr lang="zh-CN" altLang="en-US" sz="1800" dirty="0"/>
              <a:t>木门：</a:t>
            </a:r>
            <a:r>
              <a:rPr lang="en-US" altLang="zh-CN" sz="1800" dirty="0"/>
              <a:t>3</a:t>
            </a:r>
            <a:r>
              <a:rPr lang="zh-CN" altLang="en-US" sz="1800" dirty="0"/>
              <a:t>～</a:t>
            </a:r>
            <a:r>
              <a:rPr lang="en-US" altLang="zh-CN" sz="1800" dirty="0"/>
              <a:t>5dB</a:t>
            </a:r>
            <a:br>
              <a:rPr lang="zh-CN" altLang="en-US" sz="1800" dirty="0"/>
            </a:br>
            <a:r>
              <a:rPr lang="zh-CN" altLang="en-US" sz="1800" dirty="0"/>
              <a:t>金属门：</a:t>
            </a:r>
            <a:r>
              <a:rPr lang="en-US" altLang="zh-CN" sz="1800" dirty="0"/>
              <a:t>6</a:t>
            </a:r>
            <a:r>
              <a:rPr lang="zh-CN" altLang="en-US" sz="1800" dirty="0"/>
              <a:t>～</a:t>
            </a:r>
            <a:r>
              <a:rPr lang="en-US" altLang="zh-CN" sz="1800" dirty="0"/>
              <a:t>8dB</a:t>
            </a:r>
            <a:br>
              <a:rPr lang="zh-CN" altLang="en-US" sz="1800" dirty="0"/>
            </a:br>
            <a:r>
              <a:rPr lang="zh-CN" altLang="en-US" sz="1800" dirty="0"/>
              <a:t>空心砌块砖墙：</a:t>
            </a:r>
            <a:r>
              <a:rPr lang="en-US" altLang="zh-CN" sz="1800" dirty="0"/>
              <a:t>4</a:t>
            </a:r>
            <a:r>
              <a:rPr lang="zh-CN" altLang="en-US" sz="1800" dirty="0"/>
              <a:t>～</a:t>
            </a:r>
            <a:r>
              <a:rPr lang="en-US" altLang="zh-CN" sz="1800" dirty="0"/>
              <a:t>6dB</a:t>
            </a:r>
          </a:p>
          <a:p>
            <a:pPr>
              <a:lnSpc>
                <a:spcPct val="120000"/>
              </a:lnSpc>
            </a:pPr>
            <a:r>
              <a:rPr lang="zh-CN" altLang="en-US" sz="1800" dirty="0"/>
              <a:t>当</a:t>
            </a:r>
            <a:r>
              <a:rPr lang="en-US" altLang="zh-CN" sz="1800" dirty="0"/>
              <a:t>AP</a:t>
            </a:r>
            <a:r>
              <a:rPr lang="zh-CN" altLang="en-US" sz="1800" dirty="0"/>
              <a:t>与终端隔一座水泥墙时</a:t>
            </a:r>
            <a:r>
              <a:rPr lang="en-US" altLang="zh-CN" sz="1800" dirty="0"/>
              <a:t>,AP</a:t>
            </a:r>
            <a:r>
              <a:rPr lang="zh-CN" altLang="en-US" sz="1800" dirty="0"/>
              <a:t>的可传送覆盖距离约剩下</a:t>
            </a:r>
            <a:r>
              <a:rPr lang="en-US" altLang="zh-CN" sz="1800" dirty="0"/>
              <a:t>&lt; 5</a:t>
            </a:r>
            <a:r>
              <a:rPr lang="zh-CN" altLang="en-US" sz="1800" dirty="0"/>
              <a:t>米有效距离。</a:t>
            </a:r>
            <a:br>
              <a:rPr lang="zh-CN" altLang="en-US" sz="1800" dirty="0"/>
            </a:br>
            <a:r>
              <a:rPr lang="zh-CN" altLang="en-US" sz="1800" dirty="0"/>
              <a:t>当</a:t>
            </a:r>
            <a:r>
              <a:rPr lang="en-US" altLang="zh-CN" sz="1800" dirty="0"/>
              <a:t>AP</a:t>
            </a:r>
            <a:r>
              <a:rPr lang="zh-CN" altLang="en-US" sz="1800" dirty="0"/>
              <a:t>与终端中间隔一座木板墙时</a:t>
            </a:r>
            <a:r>
              <a:rPr lang="en-US" altLang="zh-CN" sz="1800" dirty="0"/>
              <a:t>, AP </a:t>
            </a:r>
            <a:r>
              <a:rPr lang="zh-CN" altLang="en-US" sz="1800" dirty="0"/>
              <a:t>的传送距离约剩下</a:t>
            </a:r>
            <a:r>
              <a:rPr lang="en-US" altLang="zh-CN" sz="1800" dirty="0"/>
              <a:t>&lt; 15</a:t>
            </a:r>
            <a:r>
              <a:rPr lang="zh-CN" altLang="en-US" sz="1800" dirty="0"/>
              <a:t>米有效距离。</a:t>
            </a:r>
            <a:br>
              <a:rPr lang="zh-CN" altLang="en-US" sz="1800" dirty="0"/>
            </a:br>
            <a:r>
              <a:rPr lang="zh-CN" altLang="en-US" sz="1800" dirty="0"/>
              <a:t>当</a:t>
            </a:r>
            <a:r>
              <a:rPr lang="en-US" altLang="zh-CN" sz="1800" dirty="0"/>
              <a:t>AP</a:t>
            </a:r>
            <a:r>
              <a:rPr lang="zh-CN" altLang="en-US" sz="1800" dirty="0"/>
              <a:t>与终端中间隔一座玻璃墙时</a:t>
            </a:r>
            <a:r>
              <a:rPr lang="en-US" altLang="zh-CN" sz="1800" dirty="0"/>
              <a:t>, AP </a:t>
            </a:r>
            <a:r>
              <a:rPr lang="zh-CN" altLang="en-US" sz="1800" dirty="0"/>
              <a:t>的传送距离约剩下</a:t>
            </a:r>
            <a:r>
              <a:rPr lang="en-US" altLang="zh-CN" sz="1800" dirty="0"/>
              <a:t>&lt; 15</a:t>
            </a:r>
            <a:r>
              <a:rPr lang="zh-CN" altLang="en-US" sz="1800" dirty="0"/>
              <a:t>米有效距离。</a:t>
            </a:r>
            <a:br>
              <a:rPr lang="zh-CN" altLang="en-US" sz="1800" dirty="0"/>
            </a:br>
            <a:endParaRPr lang="zh-CN" altLang="en-US" sz="1800" dirty="0"/>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14</a:t>
            </a:fld>
            <a:endParaRPr lang="zh-CN" altLang="en-US" dirty="0"/>
          </a:p>
        </p:txBody>
      </p:sp>
      <p:sp>
        <p:nvSpPr>
          <p:cNvPr id="5" name="标题 4"/>
          <p:cNvSpPr>
            <a:spLocks noGrp="1"/>
          </p:cNvSpPr>
          <p:nvPr>
            <p:ph type="title"/>
          </p:nvPr>
        </p:nvSpPr>
        <p:spPr>
          <a:xfrm>
            <a:off x="628650" y="365125"/>
            <a:ext cx="7886700" cy="45719"/>
          </a:xfrm>
        </p:spPr>
        <p:txBody>
          <a:bodyPr>
            <a:normAutofit fontScale="90000"/>
          </a:bodyPr>
          <a:lstStyle/>
          <a:p>
            <a:endParaRPr lang="zh-CN" altLang="en-US"/>
          </a:p>
        </p:txBody>
      </p:sp>
    </p:spTree>
    <p:extLst>
      <p:ext uri="{BB962C8B-B14F-4D97-AF65-F5344CB8AC3E}">
        <p14:creationId xmlns:p14="http://schemas.microsoft.com/office/powerpoint/2010/main" val="23686729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15</a:t>
            </a:fld>
            <a:endParaRPr lang="zh-CN" altLang="en-US" dirty="0"/>
          </a:p>
        </p:txBody>
      </p:sp>
      <p:sp>
        <p:nvSpPr>
          <p:cNvPr id="5" name="标题 4"/>
          <p:cNvSpPr>
            <a:spLocks noGrp="1"/>
          </p:cNvSpPr>
          <p:nvPr>
            <p:ph type="title"/>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541473" y="1870075"/>
            <a:ext cx="7749087" cy="3329686"/>
          </a:xfrm>
          <a:prstGeom prst="rect">
            <a:avLst/>
          </a:prstGeom>
        </p:spPr>
      </p:pic>
    </p:spTree>
    <p:extLst>
      <p:ext uri="{BB962C8B-B14F-4D97-AF65-F5344CB8AC3E}">
        <p14:creationId xmlns:p14="http://schemas.microsoft.com/office/powerpoint/2010/main" val="82644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47204" y="1089477"/>
            <a:ext cx="7969250" cy="830997"/>
          </a:xfrm>
          <a:prstGeom prst="rect">
            <a:avLst/>
          </a:prstGeom>
          <a:noFill/>
        </p:spPr>
        <p:txBody>
          <a:bodyPr>
            <a:spAutoFit/>
          </a:bodyPr>
          <a:lstStyle/>
          <a:p>
            <a:r>
              <a:rPr lang="en-US" altLang="zh-CN" sz="2400" dirty="0"/>
              <a:t>Wi-Fi</a:t>
            </a:r>
            <a:r>
              <a:rPr lang="zh-CN" altLang="en-US" sz="2400" dirty="0"/>
              <a:t>的基本组成可以分为接入点（</a:t>
            </a:r>
            <a:r>
              <a:rPr lang="en-US" altLang="zh-CN" sz="2400" dirty="0"/>
              <a:t>Access point</a:t>
            </a:r>
            <a:r>
              <a:rPr lang="zh-CN" altLang="en-US" sz="2400" dirty="0"/>
              <a:t>）和结构站点（</a:t>
            </a:r>
            <a:r>
              <a:rPr lang="en-US" altLang="zh-CN" sz="2400" dirty="0"/>
              <a:t>Station</a:t>
            </a:r>
            <a:r>
              <a:rPr lang="zh-CN" altLang="en-US" sz="2400" dirty="0"/>
              <a:t>），</a:t>
            </a:r>
            <a:endParaRPr lang="zh-CN" altLang="en-US" sz="3200" dirty="0">
              <a:latin typeface="Arial" charset="0"/>
            </a:endParaRPr>
          </a:p>
        </p:txBody>
      </p:sp>
      <p:graphicFrame>
        <p:nvGraphicFramePr>
          <p:cNvPr id="5" name="图示 4"/>
          <p:cNvGraphicFramePr/>
          <p:nvPr>
            <p:extLst>
              <p:ext uri="{D42A27DB-BD31-4B8C-83A1-F6EECF244321}">
                <p14:modId xmlns:p14="http://schemas.microsoft.com/office/powerpoint/2010/main" val="978809642"/>
              </p:ext>
            </p:extLst>
          </p:nvPr>
        </p:nvGraphicFramePr>
        <p:xfrm>
          <a:off x="541830" y="1652484"/>
          <a:ext cx="5711784" cy="52055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6388" name="图片 5" descr="200852048351445.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142038" y="4143375"/>
            <a:ext cx="3001962"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04720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4479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 name="文本框 3"/>
          <p:cNvSpPr txBox="1"/>
          <p:nvPr/>
        </p:nvSpPr>
        <p:spPr>
          <a:xfrm>
            <a:off x="5775129" y="1250721"/>
            <a:ext cx="3461204" cy="39395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0" b="0" i="0" u="none" strike="noStrike" kern="1200" cap="none" spc="0" normalizeH="0" baseline="0" noProof="0" dirty="0">
                <a:ln w="28575">
                  <a:solidFill>
                    <a:prstClr val="white"/>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effectLst/>
                <a:uLnTx/>
                <a:uFillTx/>
                <a:latin typeface="Franklin Gothic Demi Cond" panose="020B0706030402020204" pitchFamily="34" charset="0"/>
                <a:ea typeface="等线" panose="02010600030101010101" pitchFamily="2" charset="-122"/>
                <a:cs typeface="+mn-cs"/>
              </a:rPr>
              <a:t>02</a:t>
            </a:r>
            <a:endParaRPr kumimoji="0" lang="zh-CN" altLang="en-US" sz="25000" b="0" i="0" u="none" strike="noStrike" kern="1200" cap="none" spc="0" normalizeH="0" baseline="0" noProof="0" dirty="0">
              <a:ln w="28575">
                <a:solidFill>
                  <a:prstClr val="white"/>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effectLst/>
              <a:uLnTx/>
              <a:uFillTx/>
              <a:latin typeface="Franklin Gothic Demi Cond" panose="020B0706030402020204" pitchFamily="34" charset="0"/>
              <a:ea typeface="等线" panose="02010600030101010101" pitchFamily="2" charset="-122"/>
              <a:cs typeface="+mn-cs"/>
            </a:endParaRPr>
          </a:p>
        </p:txBody>
      </p:sp>
      <p:sp>
        <p:nvSpPr>
          <p:cNvPr id="6" name="文本框 5"/>
          <p:cNvSpPr txBox="1"/>
          <p:nvPr/>
        </p:nvSpPr>
        <p:spPr>
          <a:xfrm>
            <a:off x="1755977" y="2972578"/>
            <a:ext cx="337945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err="1">
                <a:ln>
                  <a:noFill/>
                </a:ln>
                <a:solidFill>
                  <a:srgbClr val="3763B1"/>
                </a:solidFill>
                <a:effectLst/>
                <a:uLnTx/>
                <a:uFillTx/>
                <a:latin typeface="微软雅黑" panose="020B0503020204020204" pitchFamily="34" charset="-122"/>
                <a:ea typeface="微软雅黑" panose="020B0503020204020204" pitchFamily="34" charset="-122"/>
                <a:cs typeface="+mn-cs"/>
              </a:rPr>
              <a:t>WiFi</a:t>
            </a:r>
            <a:r>
              <a:rPr kumimoji="0" lang="zh-CN" altLang="en-US" sz="4000" b="1" i="0" u="none" strike="noStrike" kern="1200" cap="none" spc="0" normalizeH="0" baseline="0" noProof="0" dirty="0">
                <a:ln>
                  <a:noFill/>
                </a:ln>
                <a:solidFill>
                  <a:srgbClr val="3763B1"/>
                </a:solidFill>
                <a:effectLst/>
                <a:uLnTx/>
                <a:uFillTx/>
                <a:latin typeface="微软雅黑" panose="020B0503020204020204" pitchFamily="34" charset="-122"/>
                <a:ea typeface="微软雅黑" panose="020B0503020204020204" pitchFamily="34" charset="-122"/>
                <a:cs typeface="+mn-cs"/>
              </a:rPr>
              <a:t>连接过程</a:t>
            </a:r>
          </a:p>
        </p:txBody>
      </p:sp>
      <p:pic>
        <p:nvPicPr>
          <p:cNvPr id="7" name="图片 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p:blipFill>
        <p:spPr>
          <a:xfrm>
            <a:off x="206875" y="152400"/>
            <a:ext cx="2517275" cy="679161"/>
          </a:xfrm>
          <a:prstGeom prst="rect">
            <a:avLst/>
          </a:prstGeom>
        </p:spPr>
      </p:pic>
    </p:spTree>
    <p:extLst>
      <p:ext uri="{BB962C8B-B14F-4D97-AF65-F5344CB8AC3E}">
        <p14:creationId xmlns:p14="http://schemas.microsoft.com/office/powerpoint/2010/main" val="13374114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zh-CN" altLang="en-US" dirty="0"/>
              <a:t>每个无线网络都有自己的 </a:t>
            </a:r>
            <a:r>
              <a:rPr lang="en-US" altLang="zh-CN" dirty="0"/>
              <a:t>SSID</a:t>
            </a:r>
            <a:r>
              <a:rPr lang="zh-CN" altLang="en-US" dirty="0"/>
              <a:t>（可以形象地理解为无线网络的名字），用户可以通过其他 </a:t>
            </a:r>
            <a:r>
              <a:rPr lang="en-US" altLang="zh-CN" dirty="0" err="1"/>
              <a:t>wifi</a:t>
            </a:r>
            <a:r>
              <a:rPr lang="en-US" altLang="zh-CN" dirty="0"/>
              <a:t> </a:t>
            </a:r>
            <a:r>
              <a:rPr lang="zh-CN" altLang="en-US" dirty="0"/>
              <a:t>设备（如运行在 </a:t>
            </a:r>
            <a:r>
              <a:rPr lang="en-US" altLang="zh-CN" dirty="0"/>
              <a:t>station </a:t>
            </a:r>
            <a:r>
              <a:rPr lang="zh-CN" altLang="en-US" dirty="0"/>
              <a:t>模式的 </a:t>
            </a:r>
            <a:r>
              <a:rPr lang="en-US" altLang="zh-CN" dirty="0"/>
              <a:t>CC3200</a:t>
            </a:r>
            <a:r>
              <a:rPr lang="zh-CN" altLang="en-US" dirty="0"/>
              <a:t>）使用 </a:t>
            </a:r>
            <a:r>
              <a:rPr lang="en-US" altLang="zh-CN" dirty="0"/>
              <a:t>SSID </a:t>
            </a:r>
            <a:r>
              <a:rPr lang="zh-CN" altLang="en-US" dirty="0"/>
              <a:t>号来连接需要的网络。</a:t>
            </a:r>
            <a:endParaRPr lang="en-US" altLang="zh-CN" dirty="0"/>
          </a:p>
          <a:p>
            <a:r>
              <a:rPr lang="en-US" altLang="zh-CN" dirty="0"/>
              <a:t>STA</a:t>
            </a:r>
            <a:r>
              <a:rPr lang="zh-CN" altLang="en-US" dirty="0"/>
              <a:t>模式：</a:t>
            </a:r>
            <a:endParaRPr lang="en-US" altLang="zh-CN" dirty="0"/>
          </a:p>
          <a:p>
            <a:r>
              <a:rPr lang="en-US" altLang="zh-CN" dirty="0"/>
              <a:t>1</a:t>
            </a:r>
            <a:r>
              <a:rPr lang="zh-CN" altLang="en-US" dirty="0"/>
              <a:t>）扫描阶段（</a:t>
            </a:r>
            <a:r>
              <a:rPr lang="en-US" altLang="zh-CN" dirty="0"/>
              <a:t>SCAN</a:t>
            </a:r>
            <a:r>
              <a:rPr lang="zh-CN" altLang="en-US" dirty="0"/>
              <a:t>）</a:t>
            </a:r>
          </a:p>
          <a:p>
            <a:r>
              <a:rPr lang="en-US" altLang="zh-CN" dirty="0"/>
              <a:t>2</a:t>
            </a:r>
            <a:r>
              <a:rPr lang="zh-CN" altLang="en-US" dirty="0"/>
              <a:t>）认证阶段 </a:t>
            </a:r>
            <a:r>
              <a:rPr lang="en-US" altLang="zh-CN" dirty="0"/>
              <a:t>(Authentication)</a:t>
            </a:r>
          </a:p>
          <a:p>
            <a:r>
              <a:rPr lang="en-US" altLang="zh-CN" dirty="0"/>
              <a:t>3</a:t>
            </a:r>
            <a:r>
              <a:rPr lang="zh-CN" altLang="en-US" dirty="0"/>
              <a:t>）关联（</a:t>
            </a:r>
            <a:r>
              <a:rPr lang="en-US" altLang="zh-CN" dirty="0"/>
              <a:t>Association</a:t>
            </a:r>
            <a:r>
              <a:rPr lang="zh-CN" altLang="en-US" dirty="0"/>
              <a:t>）</a:t>
            </a:r>
            <a:endParaRPr lang="en-US" altLang="zh-CN" dirty="0"/>
          </a:p>
          <a:p>
            <a:r>
              <a:rPr lang="zh-CN" altLang="en-US" dirty="0"/>
              <a:t>功能包括扫描、接入、认证、加密、  漫游和同步等功能）：</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18</a:t>
            </a:fld>
            <a:endParaRPr lang="zh-CN" altLang="en-US" dirty="0"/>
          </a:p>
        </p:txBody>
      </p:sp>
      <p:sp>
        <p:nvSpPr>
          <p:cNvPr id="5" name="标题 4"/>
          <p:cNvSpPr>
            <a:spLocks noGrp="1"/>
          </p:cNvSpPr>
          <p:nvPr>
            <p:ph type="title"/>
          </p:nvPr>
        </p:nvSpPr>
        <p:spPr/>
        <p:txBody>
          <a:bodyPr>
            <a:normAutofit/>
          </a:bodyPr>
          <a:lstStyle/>
          <a:p>
            <a:r>
              <a:rPr lang="en-US" altLang="zh-CN" sz="3600" dirty="0">
                <a:latin typeface="微软雅黑" panose="020B0503020204020204" pitchFamily="34" charset="-122"/>
                <a:ea typeface="微软雅黑" panose="020B0503020204020204" pitchFamily="34" charset="-122"/>
              </a:rPr>
              <a:t>    </a:t>
            </a:r>
            <a:r>
              <a:rPr lang="en-US" altLang="zh-CN" sz="3600" dirty="0" err="1">
                <a:latin typeface="微软雅黑" panose="020B0503020204020204" pitchFamily="34" charset="-122"/>
                <a:ea typeface="微软雅黑" panose="020B0503020204020204" pitchFamily="34" charset="-122"/>
              </a:rPr>
              <a:t>WiFi</a:t>
            </a:r>
            <a:r>
              <a:rPr lang="zh-CN" altLang="en-US" sz="3600" dirty="0">
                <a:latin typeface="微软雅黑" panose="020B0503020204020204" pitchFamily="34" charset="-122"/>
                <a:ea typeface="微软雅黑" panose="020B0503020204020204" pitchFamily="34" charset="-122"/>
              </a:rPr>
              <a:t>连接过程</a:t>
            </a:r>
          </a:p>
        </p:txBody>
      </p:sp>
    </p:spTree>
    <p:extLst>
      <p:ext uri="{BB962C8B-B14F-4D97-AF65-F5344CB8AC3E}">
        <p14:creationId xmlns:p14="http://schemas.microsoft.com/office/powerpoint/2010/main" val="11747127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19</a:t>
            </a:fld>
            <a:endParaRPr lang="zh-CN" altLang="en-US" dirty="0"/>
          </a:p>
        </p:txBody>
      </p:sp>
      <p:sp>
        <p:nvSpPr>
          <p:cNvPr id="5" name="标题 4"/>
          <p:cNvSpPr>
            <a:spLocks noGrp="1"/>
          </p:cNvSpPr>
          <p:nvPr>
            <p:ph type="title"/>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1386285" y="248047"/>
            <a:ext cx="6371429" cy="6361905"/>
          </a:xfrm>
          <a:prstGeom prst="rect">
            <a:avLst/>
          </a:prstGeom>
        </p:spPr>
      </p:pic>
    </p:spTree>
    <p:extLst>
      <p:ext uri="{BB962C8B-B14F-4D97-AF65-F5344CB8AC3E}">
        <p14:creationId xmlns:p14="http://schemas.microsoft.com/office/powerpoint/2010/main" val="2773606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p:cNvSpPr/>
          <p:nvPr/>
        </p:nvSpPr>
        <p:spPr>
          <a:xfrm>
            <a:off x="567872" y="242820"/>
            <a:ext cx="1683456" cy="707886"/>
          </a:xfrm>
          <a:prstGeom prst="rect">
            <a:avLst/>
          </a:prstGeom>
          <a:noFill/>
        </p:spPr>
        <p:txBody>
          <a:bodyPr wrap="none" lIns="324000" rIns="324000">
            <a:spAutoFit/>
          </a:bodyPr>
          <a:lstStyle/>
          <a:p>
            <a:r>
              <a:rPr lang="zh-CN" altLang="en-US" sz="4000" b="1" dirty="0">
                <a:solidFill>
                  <a:srgbClr val="1557AE"/>
                </a:solidFill>
                <a:latin typeface="Tahoma" panose="020B0604030504040204" pitchFamily="34" charset="0"/>
                <a:cs typeface="Tahoma" panose="020B0604030504040204" pitchFamily="34" charset="0"/>
              </a:rPr>
              <a:t>提纲</a:t>
            </a:r>
          </a:p>
        </p:txBody>
      </p:sp>
      <p:pic>
        <p:nvPicPr>
          <p:cNvPr id="4" name="Picture 4"/>
          <p:cNvPicPr>
            <a:picLocks noChangeAspect="1" noChangeArrowheads="1"/>
          </p:cNvPicPr>
          <p:nvPr/>
        </p:nvPicPr>
        <p:blipFill rotWithShape="1">
          <a:blip r:embed="rId3">
            <a:duotone>
              <a:prstClr val="black"/>
              <a:schemeClr val="accent1">
                <a:tint val="45000"/>
                <a:satMod val="400000"/>
              </a:schemeClr>
            </a:duotone>
            <a:extLst>
              <a:ext uri="{28A0092B-C50C-407E-A947-70E740481C1C}">
                <a14:useLocalDpi xmlns:a14="http://schemas.microsoft.com/office/drawing/2010/main" val="0"/>
              </a:ext>
            </a:extLst>
          </a:blip>
          <a:srcRect l="11491" t="6494" r="5193" b="-474"/>
          <a:stretch/>
        </p:blipFill>
        <p:spPr bwMode="auto">
          <a:xfrm>
            <a:off x="0" y="1407629"/>
            <a:ext cx="4135395" cy="4683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5" name="组合 4"/>
          <p:cNvGrpSpPr/>
          <p:nvPr/>
        </p:nvGrpSpPr>
        <p:grpSpPr>
          <a:xfrm>
            <a:off x="1232594" y="1826832"/>
            <a:ext cx="6036932" cy="498365"/>
            <a:chOff x="2161996" y="2196133"/>
            <a:chExt cx="6936456" cy="572623"/>
          </a:xfrm>
        </p:grpSpPr>
        <p:sp>
          <p:nvSpPr>
            <p:cNvPr id="6" name="单圆角矩形 3"/>
            <p:cNvSpPr>
              <a:spLocks noChangeArrowheads="1"/>
            </p:cNvSpPr>
            <p:nvPr/>
          </p:nvSpPr>
          <p:spPr bwMode="auto">
            <a:xfrm flipH="1">
              <a:off x="2161996" y="2196133"/>
              <a:ext cx="1071852" cy="572623"/>
            </a:xfrm>
            <a:custGeom>
              <a:avLst/>
              <a:gdLst>
                <a:gd name="T0" fmla="*/ 0 w 528877"/>
                <a:gd name="T1" fmla="*/ 0 h 495119"/>
                <a:gd name="T2" fmla="*/ 446154 w 528877"/>
                <a:gd name="T3" fmla="*/ 0 h 495119"/>
                <a:gd name="T4" fmla="*/ 528638 w 528877"/>
                <a:gd name="T5" fmla="*/ 82551 h 495119"/>
                <a:gd name="T6" fmla="*/ 528638 w 528877"/>
                <a:gd name="T7" fmla="*/ 495300 h 495119"/>
                <a:gd name="T8" fmla="*/ 0 w 528877"/>
                <a:gd name="T9" fmla="*/ 495300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p:spPr>
          <p:txBody>
            <a:bodyPr anchor="ctr"/>
            <a:lstStyle/>
            <a:p>
              <a:pPr algn="ctr">
                <a:buFont typeface="Arial" pitchFamily="34" charset="0"/>
                <a:buNone/>
              </a:pPr>
              <a:r>
                <a:rPr lang="en-US" altLang="zh-CN" sz="2092" dirty="0">
                  <a:solidFill>
                    <a:srgbClr val="FFFFFF"/>
                  </a:solidFill>
                  <a:latin typeface="微软雅黑" panose="020B0503020204020204" pitchFamily="34" charset="-122"/>
                  <a:ea typeface="微软雅黑" panose="020B0503020204020204" pitchFamily="34" charset="-122"/>
                </a:rPr>
                <a:t>01</a:t>
              </a:r>
              <a:endParaRPr lang="zh-CN" altLang="en-US" sz="2092" dirty="0">
                <a:solidFill>
                  <a:srgbClr val="FFFFFF"/>
                </a:solidFill>
                <a:latin typeface="微软雅黑" panose="020B0503020204020204" pitchFamily="34" charset="-122"/>
                <a:ea typeface="微软雅黑" panose="020B0503020204020204" pitchFamily="34" charset="-122"/>
              </a:endParaRPr>
            </a:p>
          </p:txBody>
        </p:sp>
        <p:sp>
          <p:nvSpPr>
            <p:cNvPr id="7" name="矩形 4"/>
            <p:cNvSpPr>
              <a:spLocks noChangeArrowheads="1"/>
            </p:cNvSpPr>
            <p:nvPr/>
          </p:nvSpPr>
          <p:spPr bwMode="auto">
            <a:xfrm>
              <a:off x="3240286" y="2196133"/>
              <a:ext cx="5858166" cy="572623"/>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2800" b="1" dirty="0" err="1">
                  <a:solidFill>
                    <a:schemeClr val="tx2">
                      <a:lumMod val="50000"/>
                    </a:schemeClr>
                  </a:solidFill>
                  <a:latin typeface="微软雅黑" pitchFamily="34" charset="-122"/>
                  <a:ea typeface="微软雅黑" panose="020B0503020204020204" pitchFamily="34" charset="-122"/>
                </a:rPr>
                <a:t>WiFi</a:t>
              </a:r>
              <a:r>
                <a:rPr lang="zh-CN" altLang="en-US" sz="2800" b="1" dirty="0">
                  <a:solidFill>
                    <a:schemeClr val="tx2">
                      <a:lumMod val="50000"/>
                    </a:schemeClr>
                  </a:solidFill>
                  <a:latin typeface="微软雅黑" pitchFamily="34" charset="-122"/>
                  <a:ea typeface="微软雅黑" panose="020B0503020204020204" pitchFamily="34" charset="-122"/>
                </a:rPr>
                <a:t>简介</a:t>
              </a:r>
            </a:p>
          </p:txBody>
        </p:sp>
      </p:grpSp>
      <p:grpSp>
        <p:nvGrpSpPr>
          <p:cNvPr id="8" name="组合 7"/>
          <p:cNvGrpSpPr/>
          <p:nvPr/>
        </p:nvGrpSpPr>
        <p:grpSpPr>
          <a:xfrm>
            <a:off x="1232594" y="3238844"/>
            <a:ext cx="6036932" cy="499867"/>
            <a:chOff x="2161996" y="3854032"/>
            <a:chExt cx="6936456" cy="574349"/>
          </a:xfrm>
        </p:grpSpPr>
        <p:sp>
          <p:nvSpPr>
            <p:cNvPr id="9" name="单圆角矩形 5"/>
            <p:cNvSpPr>
              <a:spLocks noChangeArrowheads="1"/>
            </p:cNvSpPr>
            <p:nvPr/>
          </p:nvSpPr>
          <p:spPr bwMode="auto">
            <a:xfrm flipH="1">
              <a:off x="2161996" y="3854032"/>
              <a:ext cx="1071852" cy="570788"/>
            </a:xfrm>
            <a:custGeom>
              <a:avLst/>
              <a:gdLst>
                <a:gd name="T0" fmla="*/ 0 w 528877"/>
                <a:gd name="T1" fmla="*/ 0 h 495119"/>
                <a:gd name="T2" fmla="*/ 446154 w 528877"/>
                <a:gd name="T3" fmla="*/ 0 h 495119"/>
                <a:gd name="T4" fmla="*/ 528638 w 528877"/>
                <a:gd name="T5" fmla="*/ 82287 h 495119"/>
                <a:gd name="T6" fmla="*/ 528638 w 528877"/>
                <a:gd name="T7" fmla="*/ 493713 h 495119"/>
                <a:gd name="T8" fmla="*/ 0 w 528877"/>
                <a:gd name="T9" fmla="*/ 493713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anchor="ctr"/>
            <a:lstStyle/>
            <a:p>
              <a:pPr algn="ctr">
                <a:buFont typeface="Arial" pitchFamily="34" charset="0"/>
                <a:buNone/>
              </a:pPr>
              <a:r>
                <a:rPr lang="en-US" altLang="zh-CN" sz="2092" dirty="0">
                  <a:solidFill>
                    <a:srgbClr val="FFFFFF"/>
                  </a:solidFill>
                  <a:latin typeface="微软雅黑" panose="020B0503020204020204" pitchFamily="34" charset="-122"/>
                  <a:ea typeface="微软雅黑" panose="020B0503020204020204" pitchFamily="34" charset="-122"/>
                </a:rPr>
                <a:t>03</a:t>
              </a:r>
              <a:endParaRPr lang="zh-CN" altLang="en-US" sz="2092" dirty="0">
                <a:solidFill>
                  <a:srgbClr val="FFFFFF"/>
                </a:solidFill>
                <a:latin typeface="微软雅黑" panose="020B0503020204020204" pitchFamily="34" charset="-122"/>
                <a:ea typeface="微软雅黑" panose="020B0503020204020204" pitchFamily="34" charset="-122"/>
              </a:endParaRPr>
            </a:p>
          </p:txBody>
        </p:sp>
        <p:sp>
          <p:nvSpPr>
            <p:cNvPr id="10" name="矩形 6"/>
            <p:cNvSpPr>
              <a:spLocks noChangeArrowheads="1"/>
            </p:cNvSpPr>
            <p:nvPr/>
          </p:nvSpPr>
          <p:spPr bwMode="auto">
            <a:xfrm>
              <a:off x="3240286" y="3857593"/>
              <a:ext cx="5858166" cy="570788"/>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2800" b="1" dirty="0" err="1">
                  <a:solidFill>
                    <a:schemeClr val="tx2">
                      <a:lumMod val="50000"/>
                    </a:schemeClr>
                  </a:solidFill>
                  <a:latin typeface="微软雅黑" pitchFamily="34" charset="-122"/>
                  <a:ea typeface="微软雅黑" panose="020B0503020204020204" pitchFamily="34" charset="-122"/>
                </a:rPr>
                <a:t>WiFi</a:t>
              </a:r>
              <a:r>
                <a:rPr lang="zh-CN" altLang="en-US" sz="2800" b="1" dirty="0">
                  <a:solidFill>
                    <a:schemeClr val="tx2">
                      <a:lumMod val="50000"/>
                    </a:schemeClr>
                  </a:solidFill>
                  <a:latin typeface="微软雅黑" pitchFamily="34" charset="-122"/>
                  <a:ea typeface="微软雅黑" panose="020B0503020204020204" pitchFamily="34" charset="-122"/>
                </a:rPr>
                <a:t>网络参数设置</a:t>
              </a:r>
            </a:p>
          </p:txBody>
        </p:sp>
      </p:grpSp>
      <p:sp>
        <p:nvSpPr>
          <p:cNvPr id="13" name="矩形 8"/>
          <p:cNvSpPr>
            <a:spLocks noChangeArrowheads="1"/>
          </p:cNvSpPr>
          <p:nvPr/>
        </p:nvSpPr>
        <p:spPr bwMode="auto">
          <a:xfrm>
            <a:off x="2171050" y="2534012"/>
            <a:ext cx="5098476" cy="498365"/>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2800" b="1" dirty="0" err="1">
                <a:solidFill>
                  <a:schemeClr val="tx2">
                    <a:lumMod val="50000"/>
                  </a:schemeClr>
                </a:solidFill>
                <a:latin typeface="微软雅黑" pitchFamily="34" charset="-122"/>
                <a:ea typeface="微软雅黑" panose="020B0503020204020204" pitchFamily="34" charset="-122"/>
              </a:rPr>
              <a:t>WiFi</a:t>
            </a:r>
            <a:r>
              <a:rPr lang="zh-CN" altLang="en-US" sz="2800" b="1" dirty="0">
                <a:solidFill>
                  <a:schemeClr val="tx2">
                    <a:lumMod val="50000"/>
                  </a:schemeClr>
                </a:solidFill>
                <a:latin typeface="微软雅黑" pitchFamily="34" charset="-122"/>
                <a:ea typeface="微软雅黑" panose="020B0503020204020204" pitchFamily="34" charset="-122"/>
              </a:rPr>
              <a:t>连接过程</a:t>
            </a:r>
          </a:p>
        </p:txBody>
      </p:sp>
      <p:sp>
        <p:nvSpPr>
          <p:cNvPr id="16" name="矩形 8"/>
          <p:cNvSpPr>
            <a:spLocks noChangeArrowheads="1"/>
          </p:cNvSpPr>
          <p:nvPr/>
        </p:nvSpPr>
        <p:spPr bwMode="auto">
          <a:xfrm>
            <a:off x="2171050" y="3945977"/>
            <a:ext cx="5098476" cy="498365"/>
          </a:xfrm>
          <a:prstGeom prst="rect">
            <a:avLst/>
          </a:prstGeom>
          <a:solidFill>
            <a:srgbClr val="DCE6F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r>
              <a:rPr lang="en-US" altLang="zh-CN" sz="2800" b="1" dirty="0">
                <a:solidFill>
                  <a:schemeClr val="tx2">
                    <a:lumMod val="50000"/>
                  </a:schemeClr>
                </a:solidFill>
                <a:latin typeface="微软雅黑" pitchFamily="34" charset="-122"/>
                <a:ea typeface="微软雅黑" panose="020B0503020204020204" pitchFamily="34" charset="-122"/>
              </a:rPr>
              <a:t>RTOS</a:t>
            </a:r>
            <a:r>
              <a:rPr lang="zh-CN" altLang="en-US" sz="2800" b="1" dirty="0">
                <a:solidFill>
                  <a:schemeClr val="tx2">
                    <a:lumMod val="50000"/>
                  </a:schemeClr>
                </a:solidFill>
                <a:latin typeface="微软雅黑" pitchFamily="34" charset="-122"/>
                <a:ea typeface="微软雅黑" panose="020B0503020204020204" pitchFamily="34" charset="-122"/>
              </a:rPr>
              <a:t>及关联工程介绍</a:t>
            </a:r>
          </a:p>
        </p:txBody>
      </p:sp>
      <p:sp>
        <p:nvSpPr>
          <p:cNvPr id="20" name="单圆角矩形 3"/>
          <p:cNvSpPr>
            <a:spLocks noChangeArrowheads="1"/>
          </p:cNvSpPr>
          <p:nvPr/>
        </p:nvSpPr>
        <p:spPr bwMode="auto">
          <a:xfrm flipH="1">
            <a:off x="1242891" y="2512017"/>
            <a:ext cx="932854" cy="498365"/>
          </a:xfrm>
          <a:custGeom>
            <a:avLst/>
            <a:gdLst>
              <a:gd name="T0" fmla="*/ 0 w 528877"/>
              <a:gd name="T1" fmla="*/ 0 h 495119"/>
              <a:gd name="T2" fmla="*/ 446154 w 528877"/>
              <a:gd name="T3" fmla="*/ 0 h 495119"/>
              <a:gd name="T4" fmla="*/ 528638 w 528877"/>
              <a:gd name="T5" fmla="*/ 82551 h 495119"/>
              <a:gd name="T6" fmla="*/ 528638 w 528877"/>
              <a:gd name="T7" fmla="*/ 495300 h 495119"/>
              <a:gd name="T8" fmla="*/ 0 w 528877"/>
              <a:gd name="T9" fmla="*/ 495300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p:spPr>
        <p:txBody>
          <a:bodyPr anchor="ctr"/>
          <a:lstStyle/>
          <a:p>
            <a:pPr algn="ctr">
              <a:buFont typeface="Arial" pitchFamily="34" charset="0"/>
              <a:buNone/>
            </a:pPr>
            <a:r>
              <a:rPr lang="en-US" altLang="zh-CN" sz="2092" dirty="0">
                <a:solidFill>
                  <a:srgbClr val="FFFFFF"/>
                </a:solidFill>
                <a:latin typeface="微软雅黑" panose="020B0503020204020204" pitchFamily="34" charset="-122"/>
                <a:ea typeface="微软雅黑" panose="020B0503020204020204" pitchFamily="34" charset="-122"/>
              </a:rPr>
              <a:t>02</a:t>
            </a:r>
            <a:endParaRPr lang="zh-CN" altLang="en-US" sz="2092" dirty="0">
              <a:solidFill>
                <a:srgbClr val="FFFFFF"/>
              </a:solidFill>
              <a:latin typeface="微软雅黑" panose="020B0503020204020204" pitchFamily="34" charset="-122"/>
              <a:ea typeface="微软雅黑" panose="020B0503020204020204" pitchFamily="34" charset="-122"/>
            </a:endParaRPr>
          </a:p>
        </p:txBody>
      </p:sp>
      <p:sp>
        <p:nvSpPr>
          <p:cNvPr id="21" name="单圆角矩形 3"/>
          <p:cNvSpPr>
            <a:spLocks noChangeArrowheads="1"/>
          </p:cNvSpPr>
          <p:nvPr/>
        </p:nvSpPr>
        <p:spPr bwMode="auto">
          <a:xfrm flipH="1">
            <a:off x="1222401" y="3938133"/>
            <a:ext cx="932854" cy="498365"/>
          </a:xfrm>
          <a:custGeom>
            <a:avLst/>
            <a:gdLst>
              <a:gd name="T0" fmla="*/ 0 w 528877"/>
              <a:gd name="T1" fmla="*/ 0 h 495119"/>
              <a:gd name="T2" fmla="*/ 446154 w 528877"/>
              <a:gd name="T3" fmla="*/ 0 h 495119"/>
              <a:gd name="T4" fmla="*/ 528638 w 528877"/>
              <a:gd name="T5" fmla="*/ 82551 h 495119"/>
              <a:gd name="T6" fmla="*/ 528638 w 528877"/>
              <a:gd name="T7" fmla="*/ 495300 h 495119"/>
              <a:gd name="T8" fmla="*/ 0 w 528877"/>
              <a:gd name="T9" fmla="*/ 495300 h 495119"/>
              <a:gd name="T10" fmla="*/ 0 w 528877"/>
              <a:gd name="T11" fmla="*/ 0 h 495119"/>
              <a:gd name="T12" fmla="*/ 0 60000 65536"/>
              <a:gd name="T13" fmla="*/ 0 60000 65536"/>
              <a:gd name="T14" fmla="*/ 0 60000 65536"/>
              <a:gd name="T15" fmla="*/ 0 60000 65536"/>
              <a:gd name="T16" fmla="*/ 0 60000 65536"/>
              <a:gd name="T17" fmla="*/ 0 60000 65536"/>
              <a:gd name="T18" fmla="*/ 0 w 528877"/>
              <a:gd name="T19" fmla="*/ 0 h 495119"/>
              <a:gd name="T20" fmla="*/ 528877 w 528877"/>
              <a:gd name="T21" fmla="*/ 495119 h 495119"/>
            </a:gdLst>
            <a:ahLst/>
            <a:cxnLst>
              <a:cxn ang="T12">
                <a:pos x="T0" y="T1"/>
              </a:cxn>
              <a:cxn ang="T13">
                <a:pos x="T2" y="T3"/>
              </a:cxn>
              <a:cxn ang="T14">
                <a:pos x="T4" y="T5"/>
              </a:cxn>
              <a:cxn ang="T15">
                <a:pos x="T6" y="T7"/>
              </a:cxn>
              <a:cxn ang="T16">
                <a:pos x="T8" y="T9"/>
              </a:cxn>
              <a:cxn ang="T17">
                <a:pos x="T10" y="T11"/>
              </a:cxn>
            </a:cxnLst>
            <a:rect l="T18" t="T19" r="T20" b="T21"/>
            <a:pathLst>
              <a:path w="528877" h="495119">
                <a:moveTo>
                  <a:pt x="0" y="0"/>
                </a:moveTo>
                <a:lnTo>
                  <a:pt x="446356" y="0"/>
                </a:lnTo>
                <a:cubicBezTo>
                  <a:pt x="491931" y="0"/>
                  <a:pt x="528877" y="36946"/>
                  <a:pt x="528877" y="82521"/>
                </a:cubicBezTo>
                <a:lnTo>
                  <a:pt x="528877" y="495119"/>
                </a:lnTo>
                <a:lnTo>
                  <a:pt x="0" y="495119"/>
                </a:lnTo>
                <a:lnTo>
                  <a:pt x="0" y="0"/>
                </a:lnTo>
                <a:close/>
              </a:path>
            </a:pathLst>
          </a:custGeom>
          <a:solidFill>
            <a:srgbClr val="C00000"/>
          </a:solidFill>
          <a:ln>
            <a:noFill/>
          </a:ln>
        </p:spPr>
        <p:txBody>
          <a:bodyPr anchor="ctr"/>
          <a:lstStyle/>
          <a:p>
            <a:pPr algn="ctr">
              <a:buFont typeface="Arial" pitchFamily="34" charset="0"/>
              <a:buNone/>
            </a:pPr>
            <a:r>
              <a:rPr lang="en-US" altLang="zh-CN" sz="2092" dirty="0">
                <a:solidFill>
                  <a:srgbClr val="FFFFFF"/>
                </a:solidFill>
                <a:latin typeface="微软雅黑" panose="020B0503020204020204" pitchFamily="34" charset="-122"/>
                <a:ea typeface="微软雅黑" panose="020B0503020204020204" pitchFamily="34" charset="-122"/>
              </a:rPr>
              <a:t>04</a:t>
            </a:r>
            <a:endParaRPr lang="zh-CN" altLang="en-US" sz="2092" dirty="0">
              <a:solidFill>
                <a:srgbClr val="FFFF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027151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20000"/>
          </a:bodyPr>
          <a:lstStyle/>
          <a:p>
            <a:pPr marL="601200" indent="-457200">
              <a:lnSpc>
                <a:spcPct val="120000"/>
              </a:lnSpc>
              <a:spcBef>
                <a:spcPts val="0"/>
              </a:spcBef>
              <a:buFont typeface="Wingdings" panose="05000000000000000000" pitchFamily="2" charset="2"/>
              <a:buChar char="Ø"/>
            </a:pPr>
            <a:r>
              <a:rPr lang="en-US" altLang="zh-CN" dirty="0"/>
              <a:t>802.11 MAC </a:t>
            </a:r>
            <a:r>
              <a:rPr lang="zh-CN" altLang="en-US" dirty="0"/>
              <a:t>使用 </a:t>
            </a:r>
            <a:r>
              <a:rPr lang="en-US" altLang="zh-CN" dirty="0"/>
              <a:t>Scanning </a:t>
            </a:r>
            <a:r>
              <a:rPr lang="zh-CN" altLang="en-US" dirty="0"/>
              <a:t>来搜索 </a:t>
            </a:r>
            <a:r>
              <a:rPr lang="en-US" altLang="zh-CN" dirty="0"/>
              <a:t>AP</a:t>
            </a:r>
            <a:r>
              <a:rPr lang="zh-CN" altLang="en-US" dirty="0"/>
              <a:t>，</a:t>
            </a:r>
            <a:r>
              <a:rPr lang="en-US" altLang="zh-CN" dirty="0"/>
              <a:t>STA </a:t>
            </a:r>
            <a:r>
              <a:rPr lang="zh-CN" altLang="en-US" dirty="0"/>
              <a:t>搜索并连接一个 </a:t>
            </a:r>
            <a:r>
              <a:rPr lang="en-US" altLang="zh-CN" dirty="0"/>
              <a:t>AP</a:t>
            </a:r>
            <a:r>
              <a:rPr lang="zh-CN" altLang="en-US" dirty="0"/>
              <a:t>，</a:t>
            </a:r>
            <a:r>
              <a:rPr lang="en-US" altLang="zh-CN" dirty="0"/>
              <a:t>STA </a:t>
            </a:r>
            <a:r>
              <a:rPr lang="zh-CN" altLang="en-US" dirty="0"/>
              <a:t>会在在每个可用的信道上进行搜索。</a:t>
            </a:r>
            <a:r>
              <a:rPr lang="en-US" altLang="zh-CN" dirty="0"/>
              <a:t>STA </a:t>
            </a:r>
            <a:r>
              <a:rPr lang="zh-CN" altLang="en-US" dirty="0"/>
              <a:t>扫描 </a:t>
            </a:r>
            <a:r>
              <a:rPr lang="en-US" altLang="zh-CN" dirty="0"/>
              <a:t>AP </a:t>
            </a:r>
            <a:r>
              <a:rPr lang="zh-CN" altLang="en-US" dirty="0"/>
              <a:t>通常有两种方式：</a:t>
            </a:r>
          </a:p>
          <a:p>
            <a:pPr marL="601200" indent="-457200">
              <a:lnSpc>
                <a:spcPct val="120000"/>
              </a:lnSpc>
              <a:spcBef>
                <a:spcPts val="0"/>
              </a:spcBef>
              <a:buFont typeface="Wingdings" panose="05000000000000000000" pitchFamily="2" charset="2"/>
              <a:buChar char="Ø"/>
            </a:pPr>
            <a:r>
              <a:rPr lang="en-US" altLang="zh-CN" dirty="0"/>
              <a:t>1</a:t>
            </a:r>
            <a:r>
              <a:rPr lang="zh-CN" altLang="en-US" dirty="0"/>
              <a:t>）</a:t>
            </a:r>
            <a:r>
              <a:rPr lang="en-US" altLang="zh-CN" dirty="0"/>
              <a:t>Passive Scanning</a:t>
            </a:r>
            <a:r>
              <a:rPr lang="zh-CN" altLang="en-US" dirty="0"/>
              <a:t>（特点：找到时间较长，但 </a:t>
            </a:r>
            <a:r>
              <a:rPr lang="en-US" altLang="zh-CN" dirty="0"/>
              <a:t>STA </a:t>
            </a:r>
            <a:r>
              <a:rPr lang="zh-CN" altLang="en-US" dirty="0"/>
              <a:t>节电）</a:t>
            </a:r>
          </a:p>
          <a:p>
            <a:pPr marL="144000" indent="0">
              <a:lnSpc>
                <a:spcPct val="120000"/>
              </a:lnSpc>
              <a:spcBef>
                <a:spcPts val="0"/>
              </a:spcBef>
              <a:buNone/>
            </a:pPr>
            <a:r>
              <a:rPr lang="zh-CN" altLang="en-US" dirty="0"/>
              <a:t>通过侦听 </a:t>
            </a:r>
            <a:r>
              <a:rPr lang="en-US" altLang="zh-CN" dirty="0"/>
              <a:t>AP </a:t>
            </a:r>
            <a:r>
              <a:rPr lang="zh-CN" altLang="en-US" dirty="0"/>
              <a:t>定期发送的 </a:t>
            </a:r>
            <a:r>
              <a:rPr lang="en-US" altLang="zh-CN" dirty="0"/>
              <a:t>Beacon </a:t>
            </a:r>
            <a:r>
              <a:rPr lang="zh-CN" altLang="en-US" dirty="0"/>
              <a:t>帧来发现网络，该帧提供了 </a:t>
            </a:r>
            <a:r>
              <a:rPr lang="en-US" altLang="zh-CN" dirty="0"/>
              <a:t>AP </a:t>
            </a:r>
            <a:r>
              <a:rPr lang="zh-CN" altLang="en-US" dirty="0"/>
              <a:t>及所在 </a:t>
            </a:r>
            <a:r>
              <a:rPr lang="en-US" altLang="zh-CN" dirty="0"/>
              <a:t>BSS </a:t>
            </a:r>
            <a:r>
              <a:rPr lang="zh-CN" altLang="en-US" dirty="0"/>
              <a:t>相关信息：“我在这里”</a:t>
            </a:r>
            <a:r>
              <a:rPr lang="en-US" altLang="zh-CN" dirty="0"/>
              <a:t>„</a:t>
            </a:r>
          </a:p>
          <a:p>
            <a:pPr marL="601200" indent="-457200">
              <a:lnSpc>
                <a:spcPct val="120000"/>
              </a:lnSpc>
              <a:spcBef>
                <a:spcPts val="0"/>
              </a:spcBef>
              <a:buFont typeface="Wingdings" panose="05000000000000000000" pitchFamily="2" charset="2"/>
              <a:buChar char="Ø"/>
            </a:pPr>
            <a:r>
              <a:rPr lang="en-US" altLang="zh-CN" dirty="0"/>
              <a:t>2</a:t>
            </a:r>
            <a:r>
              <a:rPr lang="zh-CN" altLang="en-US" dirty="0"/>
              <a:t>）</a:t>
            </a:r>
            <a:r>
              <a:rPr lang="en-US" altLang="zh-CN" dirty="0"/>
              <a:t>Active Scanning</a:t>
            </a:r>
            <a:r>
              <a:rPr lang="zh-CN" altLang="en-US" dirty="0"/>
              <a:t>（特点：能迅速找到）</a:t>
            </a:r>
          </a:p>
          <a:p>
            <a:pPr marL="144000" indent="0">
              <a:lnSpc>
                <a:spcPct val="120000"/>
              </a:lnSpc>
              <a:spcBef>
                <a:spcPts val="0"/>
              </a:spcBef>
              <a:buNone/>
            </a:pPr>
            <a:r>
              <a:rPr lang="en-US" altLang="zh-CN" dirty="0"/>
              <a:t>STA </a:t>
            </a:r>
            <a:r>
              <a:rPr lang="zh-CN" altLang="en-US" dirty="0"/>
              <a:t>依次在 </a:t>
            </a:r>
            <a:r>
              <a:rPr lang="en-US" altLang="zh-CN" dirty="0"/>
              <a:t>13 </a:t>
            </a:r>
            <a:r>
              <a:rPr lang="zh-CN" altLang="en-US" dirty="0"/>
              <a:t>个信道发出 </a:t>
            </a:r>
            <a:r>
              <a:rPr lang="en-US" altLang="zh-CN" dirty="0"/>
              <a:t>Probe Request </a:t>
            </a:r>
            <a:r>
              <a:rPr lang="zh-CN" altLang="en-US" dirty="0"/>
              <a:t>帧，寻找与 </a:t>
            </a:r>
            <a:r>
              <a:rPr lang="en-US" altLang="zh-CN" dirty="0"/>
              <a:t>STA </a:t>
            </a:r>
            <a:r>
              <a:rPr lang="zh-CN" altLang="en-US" dirty="0"/>
              <a:t>所属有相同 </a:t>
            </a:r>
            <a:r>
              <a:rPr lang="en-US" altLang="zh-CN" dirty="0"/>
              <a:t>SSID </a:t>
            </a:r>
            <a:r>
              <a:rPr lang="zh-CN" altLang="en-US" dirty="0"/>
              <a:t>的 </a:t>
            </a:r>
            <a:r>
              <a:rPr lang="en-US" altLang="zh-CN" dirty="0"/>
              <a:t>AP,</a:t>
            </a:r>
            <a:r>
              <a:rPr lang="zh-CN" altLang="en-US" dirty="0"/>
              <a:t>若找不到相同 </a:t>
            </a:r>
            <a:r>
              <a:rPr lang="en-US" altLang="zh-CN" dirty="0"/>
              <a:t>SSID </a:t>
            </a:r>
            <a:r>
              <a:rPr lang="zh-CN" altLang="en-US" dirty="0"/>
              <a:t>的 </a:t>
            </a:r>
            <a:r>
              <a:rPr lang="en-US" altLang="zh-CN" dirty="0"/>
              <a:t>AP</a:t>
            </a:r>
            <a:r>
              <a:rPr lang="zh-CN" altLang="en-US" dirty="0"/>
              <a:t>，则一直扫描下去</a:t>
            </a:r>
            <a:r>
              <a:rPr lang="en-US" altLang="zh-CN" dirty="0"/>
              <a:t>..</a:t>
            </a:r>
            <a:endParaRPr lang="zh-CN" altLang="en-US" dirty="0"/>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20</a:t>
            </a:fld>
            <a:endParaRPr lang="zh-CN" altLang="en-US" dirty="0"/>
          </a:p>
        </p:txBody>
      </p:sp>
      <p:sp>
        <p:nvSpPr>
          <p:cNvPr id="5" name="标题 4"/>
          <p:cNvSpPr>
            <a:spLocks noGrp="1"/>
          </p:cNvSpPr>
          <p:nvPr>
            <p:ph type="title"/>
          </p:nvPr>
        </p:nvSpPr>
        <p:spPr>
          <a:xfrm>
            <a:off x="628650" y="803189"/>
            <a:ext cx="7886700" cy="887499"/>
          </a:xfrm>
        </p:spPr>
        <p:txBody>
          <a:bodyPr>
            <a:normAutofit/>
          </a:bodyPr>
          <a:lstStyle/>
          <a:p>
            <a:r>
              <a:rPr lang="zh-CN" altLang="en-US" sz="3600" dirty="0"/>
              <a:t> 扫描阶段（ </a:t>
            </a:r>
            <a:r>
              <a:rPr lang="en-US" altLang="zh-CN" sz="3600" dirty="0"/>
              <a:t>Scan</a:t>
            </a:r>
            <a:r>
              <a:rPr lang="zh-CN" altLang="en-US" sz="3600" dirty="0"/>
              <a:t>）</a:t>
            </a:r>
          </a:p>
        </p:txBody>
      </p:sp>
    </p:spTree>
    <p:extLst>
      <p:ext uri="{BB962C8B-B14F-4D97-AF65-F5344CB8AC3E}">
        <p14:creationId xmlns:p14="http://schemas.microsoft.com/office/powerpoint/2010/main" val="4103136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10000"/>
          </a:bodyPr>
          <a:lstStyle/>
          <a:p>
            <a:r>
              <a:rPr lang="zh-CN" altLang="en-US" dirty="0"/>
              <a:t>当 </a:t>
            </a:r>
            <a:r>
              <a:rPr lang="en-US" altLang="zh-CN" dirty="0"/>
              <a:t>STA </a:t>
            </a:r>
            <a:r>
              <a:rPr lang="zh-CN" altLang="en-US" dirty="0"/>
              <a:t>找到与其有相同 </a:t>
            </a:r>
            <a:r>
              <a:rPr lang="en-US" altLang="zh-CN" dirty="0"/>
              <a:t>SSID </a:t>
            </a:r>
            <a:r>
              <a:rPr lang="zh-CN" altLang="en-US" dirty="0"/>
              <a:t>的 </a:t>
            </a:r>
            <a:r>
              <a:rPr lang="en-US" altLang="zh-CN" dirty="0"/>
              <a:t>AP</a:t>
            </a:r>
            <a:r>
              <a:rPr lang="zh-CN" altLang="en-US" dirty="0"/>
              <a:t>，在 </a:t>
            </a:r>
            <a:r>
              <a:rPr lang="en-US" altLang="zh-CN" dirty="0"/>
              <a:t>SSID </a:t>
            </a:r>
            <a:r>
              <a:rPr lang="zh-CN" altLang="en-US" dirty="0"/>
              <a:t>匹配的 </a:t>
            </a:r>
            <a:r>
              <a:rPr lang="en-US" altLang="zh-CN" dirty="0"/>
              <a:t>AP </a:t>
            </a:r>
            <a:r>
              <a:rPr lang="zh-CN" altLang="en-US" dirty="0"/>
              <a:t>中，根据收到的 </a:t>
            </a:r>
            <a:r>
              <a:rPr lang="en-US" altLang="zh-CN" dirty="0"/>
              <a:t>AP </a:t>
            </a:r>
            <a:r>
              <a:rPr lang="zh-CN" altLang="en-US" dirty="0"/>
              <a:t>信号强度，选择一个信号最强的 </a:t>
            </a:r>
            <a:r>
              <a:rPr lang="en-US" altLang="zh-CN" dirty="0"/>
              <a:t>AP</a:t>
            </a:r>
            <a:r>
              <a:rPr lang="zh-CN" altLang="en-US" dirty="0"/>
              <a:t>，然后进入认证阶段。只有身份认证通过的站点才能进行无线接入访问。</a:t>
            </a:r>
          </a:p>
          <a:p>
            <a:r>
              <a:rPr lang="en-US" altLang="zh-CN" dirty="0"/>
              <a:t>AP </a:t>
            </a:r>
            <a:r>
              <a:rPr lang="zh-CN" altLang="en-US" dirty="0"/>
              <a:t>提供如下认证方法：</a:t>
            </a:r>
          </a:p>
          <a:p>
            <a:pPr marL="0" indent="0">
              <a:buNone/>
            </a:pPr>
            <a:r>
              <a:rPr lang="en-US" altLang="zh-CN" dirty="0"/>
              <a:t>1</a:t>
            </a:r>
            <a:r>
              <a:rPr lang="zh-CN" altLang="en-US" dirty="0"/>
              <a:t>）开放系统身份认证</a:t>
            </a:r>
            <a:r>
              <a:rPr lang="en-US" altLang="zh-CN" dirty="0"/>
              <a:t>(open-system authentication)</a:t>
            </a:r>
          </a:p>
          <a:p>
            <a:pPr marL="0" indent="0">
              <a:buNone/>
            </a:pPr>
            <a:r>
              <a:rPr lang="en-US" altLang="zh-CN" dirty="0"/>
              <a:t>2</a:t>
            </a:r>
            <a:r>
              <a:rPr lang="zh-CN" altLang="en-US" dirty="0"/>
              <a:t>）共享密钥认证</a:t>
            </a:r>
            <a:r>
              <a:rPr lang="en-US" altLang="zh-CN" dirty="0"/>
              <a:t>(shared-key authentication</a:t>
            </a:r>
            <a:r>
              <a:rPr lang="zh-CN" altLang="en-US" dirty="0"/>
              <a:t>）</a:t>
            </a:r>
          </a:p>
          <a:p>
            <a:pPr marL="0" indent="0">
              <a:buNone/>
            </a:pPr>
            <a:r>
              <a:rPr lang="en-US" altLang="zh-CN" dirty="0"/>
              <a:t>3</a:t>
            </a:r>
            <a:r>
              <a:rPr lang="zh-CN" altLang="en-US" dirty="0"/>
              <a:t>）</a:t>
            </a:r>
            <a:r>
              <a:rPr lang="en-US" altLang="zh-CN" dirty="0">
                <a:solidFill>
                  <a:srgbClr val="C00000"/>
                </a:solidFill>
              </a:rPr>
              <a:t>WPA PSK </a:t>
            </a:r>
            <a:r>
              <a:rPr lang="zh-CN" altLang="en-US" dirty="0"/>
              <a:t>认证（ </a:t>
            </a:r>
            <a:r>
              <a:rPr lang="en-US" altLang="zh-CN" dirty="0"/>
              <a:t>Pre-shared key</a:t>
            </a:r>
            <a:r>
              <a:rPr lang="zh-CN" altLang="en-US" dirty="0"/>
              <a:t>）</a:t>
            </a:r>
          </a:p>
          <a:p>
            <a:pPr marL="0" indent="0">
              <a:buNone/>
            </a:pPr>
            <a:r>
              <a:rPr lang="en-US" altLang="zh-CN" dirty="0"/>
              <a:t>4</a:t>
            </a:r>
            <a:r>
              <a:rPr lang="zh-CN" altLang="en-US" dirty="0"/>
              <a:t>）</a:t>
            </a:r>
            <a:r>
              <a:rPr lang="en-US" altLang="zh-CN" dirty="0"/>
              <a:t>802.1X EAP </a:t>
            </a:r>
            <a:r>
              <a:rPr lang="zh-CN" altLang="en-US" dirty="0"/>
              <a:t>认证</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21</a:t>
            </a:fld>
            <a:endParaRPr lang="zh-CN" altLang="en-US" dirty="0"/>
          </a:p>
        </p:txBody>
      </p:sp>
      <p:sp>
        <p:nvSpPr>
          <p:cNvPr id="5" name="标题 4"/>
          <p:cNvSpPr>
            <a:spLocks noGrp="1"/>
          </p:cNvSpPr>
          <p:nvPr>
            <p:ph type="title"/>
          </p:nvPr>
        </p:nvSpPr>
        <p:spPr>
          <a:xfrm>
            <a:off x="628650" y="815546"/>
            <a:ext cx="7886700" cy="875142"/>
          </a:xfrm>
        </p:spPr>
        <p:txBody>
          <a:bodyPr>
            <a:normAutofit/>
          </a:bodyPr>
          <a:lstStyle/>
          <a:p>
            <a:r>
              <a:rPr lang="zh-CN" altLang="en-US" sz="3600" dirty="0"/>
              <a:t>认证阶段（ </a:t>
            </a:r>
            <a:r>
              <a:rPr lang="en-US" altLang="zh-CN" sz="3600" dirty="0"/>
              <a:t>Authentication</a:t>
            </a:r>
            <a:r>
              <a:rPr lang="zh-CN" altLang="en-US" sz="3600" dirty="0"/>
              <a:t>）</a:t>
            </a:r>
          </a:p>
        </p:txBody>
      </p:sp>
    </p:spTree>
    <p:extLst>
      <p:ext uri="{BB962C8B-B14F-4D97-AF65-F5344CB8AC3E}">
        <p14:creationId xmlns:p14="http://schemas.microsoft.com/office/powerpoint/2010/main" val="336183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087395"/>
            <a:ext cx="7886700" cy="5089568"/>
          </a:xfrm>
        </p:spPr>
        <p:txBody>
          <a:bodyPr/>
          <a:lstStyle/>
          <a:p>
            <a:r>
              <a:rPr lang="zh-CN" altLang="en-US" dirty="0"/>
              <a:t> </a:t>
            </a:r>
            <a:r>
              <a:rPr lang="en-US" altLang="zh-CN" dirty="0"/>
              <a:t>AP </a:t>
            </a:r>
            <a:r>
              <a:rPr lang="zh-CN" altLang="en-US" dirty="0"/>
              <a:t>设置了密码和没有设置密码情况时候认证阶段的过程图：</a:t>
            </a:r>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CB24BC-51E0-4A61-A890-4370566F82F1}" type="slidenum">
              <a:rPr lang="zh-CN" altLang="en-US" smtClean="0"/>
              <a:t>22</a:t>
            </a:fld>
            <a:endParaRPr lang="zh-CN" altLang="en-US"/>
          </a:p>
        </p:txBody>
      </p:sp>
      <p:pic>
        <p:nvPicPr>
          <p:cNvPr id="4" name="图片 3"/>
          <p:cNvPicPr>
            <a:picLocks noChangeAspect="1"/>
          </p:cNvPicPr>
          <p:nvPr/>
        </p:nvPicPr>
        <p:blipFill>
          <a:blip r:embed="rId2"/>
          <a:stretch>
            <a:fillRect/>
          </a:stretch>
        </p:blipFill>
        <p:spPr>
          <a:xfrm>
            <a:off x="2290844" y="1789318"/>
            <a:ext cx="5638095" cy="4714286"/>
          </a:xfrm>
          <a:prstGeom prst="rect">
            <a:avLst/>
          </a:prstGeom>
        </p:spPr>
      </p:pic>
    </p:spTree>
    <p:extLst>
      <p:ext uri="{BB962C8B-B14F-4D97-AF65-F5344CB8AC3E}">
        <p14:creationId xmlns:p14="http://schemas.microsoft.com/office/powerpoint/2010/main" val="2482251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stretch>
            <a:fillRect/>
          </a:stretch>
        </p:blipFill>
        <p:spPr>
          <a:xfrm>
            <a:off x="1485240" y="817841"/>
            <a:ext cx="6395942" cy="4351338"/>
          </a:xfrm>
          <a:prstGeom prst="rect">
            <a:avLst/>
          </a:prstGeom>
        </p:spPr>
      </p:pic>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23</a:t>
            </a:fld>
            <a:endParaRPr lang="zh-CN" altLang="en-US" dirty="0"/>
          </a:p>
        </p:txBody>
      </p:sp>
      <p:sp>
        <p:nvSpPr>
          <p:cNvPr id="7" name="矩形 6"/>
          <p:cNvSpPr/>
          <p:nvPr/>
        </p:nvSpPr>
        <p:spPr>
          <a:xfrm>
            <a:off x="3190048" y="5282393"/>
            <a:ext cx="3230372" cy="461665"/>
          </a:xfrm>
          <a:prstGeom prst="rect">
            <a:avLst/>
          </a:prstGeom>
        </p:spPr>
        <p:txBody>
          <a:bodyPr wrap="none">
            <a:spAutoFit/>
          </a:bodyPr>
          <a:lstStyle/>
          <a:p>
            <a:r>
              <a:rPr lang="zh-CN" altLang="en-US" sz="2400" dirty="0"/>
              <a:t>图：PSK 模式认证过程</a:t>
            </a:r>
          </a:p>
        </p:txBody>
      </p:sp>
    </p:spTree>
    <p:extLst>
      <p:ext uri="{BB962C8B-B14F-4D97-AF65-F5344CB8AC3E}">
        <p14:creationId xmlns:p14="http://schemas.microsoft.com/office/powerpoint/2010/main" val="41661346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当 </a:t>
            </a:r>
            <a:r>
              <a:rPr lang="en-US" altLang="zh-CN" dirty="0"/>
              <a:t>AP </a:t>
            </a:r>
            <a:r>
              <a:rPr lang="zh-CN" altLang="en-US" dirty="0"/>
              <a:t>向 </a:t>
            </a:r>
            <a:r>
              <a:rPr lang="en-US" altLang="zh-CN" dirty="0"/>
              <a:t>STA </a:t>
            </a:r>
            <a:r>
              <a:rPr lang="zh-CN" altLang="en-US" dirty="0"/>
              <a:t>返回认证响应信息，身份认证获得通过后，进入关联阶段，如图所示。</a:t>
            </a:r>
          </a:p>
          <a:p>
            <a:r>
              <a:rPr lang="en-US" altLang="zh-CN" dirty="0"/>
              <a:t>1</a:t>
            </a:r>
            <a:r>
              <a:rPr lang="zh-CN" altLang="en-US" dirty="0"/>
              <a:t>） </a:t>
            </a:r>
            <a:r>
              <a:rPr lang="en-US" altLang="zh-CN" dirty="0"/>
              <a:t>STA </a:t>
            </a:r>
            <a:r>
              <a:rPr lang="zh-CN" altLang="en-US" dirty="0"/>
              <a:t>向 </a:t>
            </a:r>
            <a:r>
              <a:rPr lang="en-US" altLang="zh-CN" dirty="0"/>
              <a:t>AP </a:t>
            </a:r>
            <a:r>
              <a:rPr lang="zh-CN" altLang="en-US" dirty="0"/>
              <a:t>发送关联请求</a:t>
            </a:r>
          </a:p>
          <a:p>
            <a:r>
              <a:rPr lang="en-US" altLang="zh-CN" dirty="0"/>
              <a:t>2</a:t>
            </a:r>
            <a:r>
              <a:rPr lang="zh-CN" altLang="en-US" dirty="0"/>
              <a:t>） </a:t>
            </a:r>
            <a:r>
              <a:rPr lang="en-US" altLang="zh-CN" dirty="0"/>
              <a:t>AP </a:t>
            </a:r>
            <a:r>
              <a:rPr lang="zh-CN" altLang="en-US" dirty="0"/>
              <a:t>向 </a:t>
            </a:r>
            <a:r>
              <a:rPr lang="en-US" altLang="zh-CN" dirty="0"/>
              <a:t>STA </a:t>
            </a:r>
            <a:r>
              <a:rPr lang="zh-CN" altLang="en-US" dirty="0"/>
              <a:t>返回关联响应</a:t>
            </a:r>
          </a:p>
          <a:p>
            <a:pPr marL="0" indent="0">
              <a:buNone/>
            </a:pPr>
            <a:r>
              <a:rPr lang="zh-CN" altLang="en-US" dirty="0"/>
              <a:t>    至此，接入过程才完成，</a:t>
            </a:r>
            <a:r>
              <a:rPr lang="en-US" altLang="zh-CN" dirty="0"/>
              <a:t>STA </a:t>
            </a:r>
            <a:r>
              <a:rPr lang="zh-CN" altLang="en-US" dirty="0"/>
              <a:t>初始化完毕，可以开始向 </a:t>
            </a:r>
            <a:r>
              <a:rPr lang="en-US" altLang="zh-CN" dirty="0"/>
              <a:t>AP </a:t>
            </a:r>
            <a:r>
              <a:rPr lang="zh-CN" altLang="en-US" dirty="0"/>
              <a:t>传送数据帧。</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24</a:t>
            </a:fld>
            <a:endParaRPr lang="zh-CN" altLang="en-US" dirty="0"/>
          </a:p>
        </p:txBody>
      </p:sp>
      <p:sp>
        <p:nvSpPr>
          <p:cNvPr id="5" name="标题 4"/>
          <p:cNvSpPr>
            <a:spLocks noGrp="1"/>
          </p:cNvSpPr>
          <p:nvPr>
            <p:ph type="title"/>
          </p:nvPr>
        </p:nvSpPr>
        <p:spPr>
          <a:xfrm>
            <a:off x="1257300" y="410368"/>
            <a:ext cx="7886700" cy="1325563"/>
          </a:xfrm>
        </p:spPr>
        <p:txBody>
          <a:bodyPr/>
          <a:lstStyle/>
          <a:p>
            <a:r>
              <a:rPr lang="zh-CN" altLang="en-US" dirty="0"/>
              <a:t>关联阶段（ </a:t>
            </a:r>
            <a:r>
              <a:rPr lang="en-US" altLang="zh-CN" dirty="0"/>
              <a:t>Association </a:t>
            </a:r>
            <a:r>
              <a:rPr lang="zh-CN" altLang="en-US" dirty="0"/>
              <a:t>）</a:t>
            </a:r>
          </a:p>
        </p:txBody>
      </p:sp>
    </p:spTree>
    <p:extLst>
      <p:ext uri="{BB962C8B-B14F-4D97-AF65-F5344CB8AC3E}">
        <p14:creationId xmlns:p14="http://schemas.microsoft.com/office/powerpoint/2010/main" val="2685254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25</a:t>
            </a:fld>
            <a:endParaRPr lang="zh-CN" altLang="en-US" dirty="0"/>
          </a:p>
        </p:txBody>
      </p:sp>
      <p:sp>
        <p:nvSpPr>
          <p:cNvPr id="5" name="标题 4"/>
          <p:cNvSpPr>
            <a:spLocks noGrp="1"/>
          </p:cNvSpPr>
          <p:nvPr>
            <p:ph type="title"/>
          </p:nvPr>
        </p:nvSpPr>
        <p:spPr/>
        <p:txBody>
          <a:bodyPr/>
          <a:lstStyle/>
          <a:p>
            <a:r>
              <a:rPr lang="en-US" altLang="zh-CN" dirty="0"/>
              <a:t>    </a:t>
            </a:r>
            <a:r>
              <a:rPr lang="zh-CN" altLang="en-US" dirty="0"/>
              <a:t>初次连接</a:t>
            </a:r>
            <a:r>
              <a:rPr lang="en-US" altLang="zh-CN" dirty="0"/>
              <a:t>AP</a:t>
            </a:r>
            <a:endParaRPr lang="zh-CN" altLang="en-US" dirty="0"/>
          </a:p>
        </p:txBody>
      </p:sp>
      <p:pic>
        <p:nvPicPr>
          <p:cNvPr id="6" name="图片 5"/>
          <p:cNvPicPr>
            <a:picLocks noChangeAspect="1"/>
          </p:cNvPicPr>
          <p:nvPr/>
        </p:nvPicPr>
        <p:blipFill>
          <a:blip r:embed="rId2"/>
          <a:stretch>
            <a:fillRect/>
          </a:stretch>
        </p:blipFill>
        <p:spPr>
          <a:xfrm>
            <a:off x="1935591" y="1911797"/>
            <a:ext cx="5495238" cy="4076190"/>
          </a:xfrm>
          <a:prstGeom prst="rect">
            <a:avLst/>
          </a:prstGeom>
        </p:spPr>
      </p:pic>
      <p:pic>
        <p:nvPicPr>
          <p:cNvPr id="7" name="图片 6"/>
          <p:cNvPicPr>
            <a:picLocks noChangeAspect="1"/>
          </p:cNvPicPr>
          <p:nvPr/>
        </p:nvPicPr>
        <p:blipFill>
          <a:blip r:embed="rId3"/>
          <a:stretch>
            <a:fillRect/>
          </a:stretch>
        </p:blipFill>
        <p:spPr>
          <a:xfrm>
            <a:off x="235156" y="1757699"/>
            <a:ext cx="8673688" cy="4419264"/>
          </a:xfrm>
          <a:prstGeom prst="rect">
            <a:avLst/>
          </a:prstGeom>
        </p:spPr>
      </p:pic>
    </p:spTree>
    <p:extLst>
      <p:ext uri="{BB962C8B-B14F-4D97-AF65-F5344CB8AC3E}">
        <p14:creationId xmlns:p14="http://schemas.microsoft.com/office/powerpoint/2010/main" val="3203118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26</a:t>
            </a:fld>
            <a:endParaRPr lang="zh-CN" altLang="en-US" dirty="0"/>
          </a:p>
        </p:txBody>
      </p:sp>
      <p:sp>
        <p:nvSpPr>
          <p:cNvPr id="5" name="标题 4"/>
          <p:cNvSpPr>
            <a:spLocks noGrp="1"/>
          </p:cNvSpPr>
          <p:nvPr>
            <p:ph type="title"/>
          </p:nvPr>
        </p:nvSpPr>
        <p:spPr/>
        <p:txBody>
          <a:bodyPr/>
          <a:lstStyle/>
          <a:p>
            <a:r>
              <a:rPr lang="en-US" altLang="zh-CN" dirty="0"/>
              <a:t>    </a:t>
            </a:r>
            <a:r>
              <a:rPr lang="zh-CN" altLang="en-US" sz="3600" dirty="0"/>
              <a:t>更换为性能更好的</a:t>
            </a:r>
            <a:r>
              <a:rPr lang="en-US" altLang="zh-CN" sz="3600" dirty="0"/>
              <a:t>AP</a:t>
            </a:r>
            <a:r>
              <a:rPr lang="zh-CN" altLang="en-US" sz="3600" dirty="0"/>
              <a:t>站点</a:t>
            </a:r>
          </a:p>
        </p:txBody>
      </p:sp>
      <p:pic>
        <p:nvPicPr>
          <p:cNvPr id="6" name="图片 5"/>
          <p:cNvPicPr>
            <a:picLocks noChangeAspect="1"/>
          </p:cNvPicPr>
          <p:nvPr/>
        </p:nvPicPr>
        <p:blipFill>
          <a:blip r:embed="rId3"/>
          <a:stretch>
            <a:fillRect/>
          </a:stretch>
        </p:blipFill>
        <p:spPr>
          <a:xfrm>
            <a:off x="0" y="1434873"/>
            <a:ext cx="9045485" cy="5068731"/>
          </a:xfrm>
          <a:prstGeom prst="rect">
            <a:avLst/>
          </a:prstGeom>
        </p:spPr>
      </p:pic>
    </p:spTree>
    <p:extLst>
      <p:ext uri="{BB962C8B-B14F-4D97-AF65-F5344CB8AC3E}">
        <p14:creationId xmlns:p14="http://schemas.microsoft.com/office/powerpoint/2010/main" val="13757400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4479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 name="文本框 3"/>
          <p:cNvSpPr txBox="1"/>
          <p:nvPr/>
        </p:nvSpPr>
        <p:spPr>
          <a:xfrm>
            <a:off x="5775129" y="1250721"/>
            <a:ext cx="3461204" cy="39395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0" b="0" i="0" u="none" strike="noStrike" kern="1200" cap="none" spc="0" normalizeH="0" baseline="0" noProof="0" dirty="0">
                <a:ln w="28575">
                  <a:solidFill>
                    <a:prstClr val="white"/>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effectLst/>
                <a:uLnTx/>
                <a:uFillTx/>
                <a:latin typeface="Franklin Gothic Demi Cond" panose="020B0706030402020204" pitchFamily="34" charset="0"/>
                <a:ea typeface="等线" panose="02010600030101010101" pitchFamily="2" charset="-122"/>
                <a:cs typeface="+mn-cs"/>
              </a:rPr>
              <a:t>03</a:t>
            </a:r>
            <a:endParaRPr kumimoji="0" lang="zh-CN" altLang="en-US" sz="25000" b="0" i="0" u="none" strike="noStrike" kern="1200" cap="none" spc="0" normalizeH="0" baseline="0" noProof="0" dirty="0">
              <a:ln w="28575">
                <a:solidFill>
                  <a:prstClr val="white"/>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effectLst/>
              <a:uLnTx/>
              <a:uFillTx/>
              <a:latin typeface="Franklin Gothic Demi Cond" panose="020B0706030402020204" pitchFamily="34" charset="0"/>
              <a:ea typeface="等线" panose="02010600030101010101" pitchFamily="2" charset="-122"/>
              <a:cs typeface="+mn-cs"/>
            </a:endParaRPr>
          </a:p>
        </p:txBody>
      </p:sp>
      <p:sp>
        <p:nvSpPr>
          <p:cNvPr id="6" name="文本框 5"/>
          <p:cNvSpPr txBox="1"/>
          <p:nvPr/>
        </p:nvSpPr>
        <p:spPr>
          <a:xfrm>
            <a:off x="1755977" y="2972578"/>
            <a:ext cx="3379451"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err="1">
                <a:ln>
                  <a:noFill/>
                </a:ln>
                <a:solidFill>
                  <a:srgbClr val="3763B1"/>
                </a:solidFill>
                <a:effectLst/>
                <a:uLnTx/>
                <a:uFillTx/>
                <a:latin typeface="微软雅黑" panose="020B0503020204020204" pitchFamily="34" charset="-122"/>
                <a:ea typeface="微软雅黑" panose="020B0503020204020204" pitchFamily="34" charset="-122"/>
                <a:cs typeface="+mn-cs"/>
              </a:rPr>
              <a:t>WiFi</a:t>
            </a:r>
            <a:r>
              <a:rPr kumimoji="0" lang="zh-CN" altLang="en-US" sz="4000" b="1" i="0" u="none" strike="noStrike" kern="1200" cap="none" spc="0" normalizeH="0" baseline="0" noProof="0" dirty="0">
                <a:ln>
                  <a:noFill/>
                </a:ln>
                <a:solidFill>
                  <a:srgbClr val="3763B1"/>
                </a:solidFill>
                <a:effectLst/>
                <a:uLnTx/>
                <a:uFillTx/>
                <a:latin typeface="微软雅黑" panose="020B0503020204020204" pitchFamily="34" charset="-122"/>
                <a:ea typeface="微软雅黑" panose="020B0503020204020204" pitchFamily="34" charset="-122"/>
                <a:cs typeface="+mn-cs"/>
              </a:rPr>
              <a:t>参数设置</a:t>
            </a:r>
          </a:p>
        </p:txBody>
      </p:sp>
      <p:pic>
        <p:nvPicPr>
          <p:cNvPr id="7" name="图片 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p:blipFill>
        <p:spPr>
          <a:xfrm>
            <a:off x="206875" y="152400"/>
            <a:ext cx="2517275" cy="679161"/>
          </a:xfrm>
          <a:prstGeom prst="rect">
            <a:avLst/>
          </a:prstGeom>
        </p:spPr>
      </p:pic>
    </p:spTree>
    <p:extLst>
      <p:ext uri="{BB962C8B-B14F-4D97-AF65-F5344CB8AC3E}">
        <p14:creationId xmlns:p14="http://schemas.microsoft.com/office/powerpoint/2010/main" val="20724727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422400"/>
            <a:ext cx="7886700" cy="4754563"/>
          </a:xfrm>
        </p:spPr>
        <p:txBody>
          <a:bodyPr>
            <a:noAutofit/>
          </a:bodyPr>
          <a:lstStyle/>
          <a:p>
            <a:pPr>
              <a:lnSpc>
                <a:spcPct val="120000"/>
              </a:lnSpc>
            </a:pPr>
            <a:r>
              <a:rPr lang="en-US" altLang="zh-CN" sz="2200" dirty="0" err="1"/>
              <a:t>SimpleLink</a:t>
            </a:r>
            <a:r>
              <a:rPr lang="en-US" altLang="zh-CN" sz="2200" dirty="0"/>
              <a:t> CC3200 </a:t>
            </a:r>
            <a:r>
              <a:rPr lang="zh-CN" altLang="en-US" sz="2200" dirty="0"/>
              <a:t>器件是针对物联网 </a:t>
            </a:r>
            <a:r>
              <a:rPr lang="en-US" altLang="zh-CN" sz="2200" dirty="0"/>
              <a:t>(</a:t>
            </a:r>
            <a:r>
              <a:rPr lang="en-US" altLang="zh-CN" sz="2200" dirty="0" err="1"/>
              <a:t>IoT</a:t>
            </a:r>
            <a:r>
              <a:rPr lang="en-US" altLang="zh-CN" sz="2200" dirty="0"/>
              <a:t>) </a:t>
            </a:r>
            <a:r>
              <a:rPr lang="zh-CN" altLang="en-US" sz="2200" dirty="0"/>
              <a:t>应用的一款集成了高性能 </a:t>
            </a:r>
            <a:r>
              <a:rPr lang="en-US" altLang="zh-CN" sz="2200" dirty="0"/>
              <a:t>ARM Cortex-M4MCU </a:t>
            </a:r>
            <a:r>
              <a:rPr lang="zh-CN" altLang="en-US" sz="2200" dirty="0"/>
              <a:t>的无线 </a:t>
            </a:r>
            <a:r>
              <a:rPr lang="en-US" altLang="zh-CN" sz="2200" dirty="0"/>
              <a:t>MCU</a:t>
            </a:r>
            <a:r>
              <a:rPr lang="zh-CN" altLang="en-US" sz="2200" dirty="0"/>
              <a:t>，从而使得客户能够用单个集成电路 </a:t>
            </a:r>
            <a:r>
              <a:rPr lang="en-US" altLang="zh-CN" sz="2200" dirty="0"/>
              <a:t>(IC) </a:t>
            </a:r>
            <a:r>
              <a:rPr lang="zh-CN" altLang="en-US" sz="2200" dirty="0"/>
              <a:t>开发整个应用。 借助片上 </a:t>
            </a:r>
            <a:r>
              <a:rPr lang="en-US" altLang="zh-CN" sz="2200" dirty="0"/>
              <a:t>Wi-Fi</a:t>
            </a:r>
            <a:r>
              <a:rPr lang="zh-CN" altLang="en-US" sz="2200" dirty="0"/>
              <a:t>，可实现更开速的开发。</a:t>
            </a:r>
            <a:endParaRPr lang="en-US" altLang="zh-CN" sz="2200" dirty="0"/>
          </a:p>
          <a:p>
            <a:pPr>
              <a:lnSpc>
                <a:spcPct val="120000"/>
              </a:lnSpc>
            </a:pPr>
            <a:r>
              <a:rPr lang="en-US" altLang="zh-CN" sz="2200" dirty="0"/>
              <a:t>Wi-Fi </a:t>
            </a:r>
            <a:r>
              <a:rPr lang="zh-CN" altLang="en-US" sz="2200" dirty="0"/>
              <a:t>网络处理器子系统特有一个 </a:t>
            </a:r>
            <a:r>
              <a:rPr lang="en-US" altLang="zh-CN" sz="2200" dirty="0" err="1"/>
              <a:t>WiFi</a:t>
            </a:r>
            <a:r>
              <a:rPr lang="en-US" altLang="zh-CN" sz="2200" dirty="0"/>
              <a:t> </a:t>
            </a:r>
            <a:r>
              <a:rPr lang="zh-CN" altLang="en-US" sz="2200" dirty="0"/>
              <a:t>片上互联网并且包含一个额外的专用 </a:t>
            </a:r>
            <a:r>
              <a:rPr lang="en-US" altLang="zh-CN" sz="2200" dirty="0"/>
              <a:t>ARM MCU</a:t>
            </a:r>
            <a:r>
              <a:rPr lang="zh-CN" altLang="en-US" sz="2200" dirty="0"/>
              <a:t>，。这个子系统包含 </a:t>
            </a:r>
            <a:r>
              <a:rPr lang="en-US" altLang="zh-CN" sz="2200" dirty="0"/>
              <a:t>802.11 b/g/n </a:t>
            </a:r>
            <a:r>
              <a:rPr lang="zh-CN" altLang="en-US" sz="2200" dirty="0"/>
              <a:t>射频、基带和具有强大加密引擎的 </a:t>
            </a:r>
            <a:r>
              <a:rPr lang="en-US" altLang="zh-CN" sz="2200" dirty="0"/>
              <a:t>MAC</a:t>
            </a:r>
            <a:r>
              <a:rPr lang="zh-CN" altLang="en-US" sz="2200" dirty="0"/>
              <a:t>，以实现支持安全互联网连接。 </a:t>
            </a:r>
            <a:endParaRPr lang="en-US" altLang="zh-CN" sz="2200" dirty="0"/>
          </a:p>
          <a:p>
            <a:pPr>
              <a:lnSpc>
                <a:spcPct val="120000"/>
              </a:lnSpc>
            </a:pPr>
            <a:r>
              <a:rPr lang="en-US" altLang="zh-CN" sz="2200" dirty="0"/>
              <a:t>CC3200 </a:t>
            </a:r>
            <a:r>
              <a:rPr lang="zh-CN" altLang="en-US" sz="2200" dirty="0"/>
              <a:t>器件支持基站、访问点和 </a:t>
            </a:r>
            <a:r>
              <a:rPr lang="en-US" altLang="zh-CN" sz="2200" dirty="0" err="1"/>
              <a:t>WiFi</a:t>
            </a:r>
            <a:r>
              <a:rPr lang="en-US" altLang="zh-CN" sz="2200" dirty="0"/>
              <a:t> </a:t>
            </a:r>
            <a:r>
              <a:rPr lang="zh-CN" altLang="en-US" sz="2200" dirty="0"/>
              <a:t>直接模式。 此器件还支持 </a:t>
            </a:r>
            <a:r>
              <a:rPr lang="en-US" altLang="zh-CN" sz="2200" dirty="0"/>
              <a:t>WPA2 </a:t>
            </a:r>
            <a:r>
              <a:rPr lang="zh-CN" altLang="en-US" sz="2200" dirty="0"/>
              <a:t>、 </a:t>
            </a:r>
            <a:r>
              <a:rPr lang="en-US" altLang="zh-CN" sz="2200" dirty="0"/>
              <a:t>WPS2.0</a:t>
            </a:r>
            <a:r>
              <a:rPr lang="zh-CN" altLang="en-US" sz="2200" dirty="0"/>
              <a:t>安全认证。</a:t>
            </a:r>
            <a:r>
              <a:rPr lang="en-US" altLang="zh-CN" sz="2200" dirty="0"/>
              <a:t>Wi-Fi </a:t>
            </a:r>
            <a:r>
              <a:rPr lang="zh-CN" altLang="en-US" sz="2200" dirty="0"/>
              <a:t>片上互联网包括嵌入式 </a:t>
            </a:r>
            <a:r>
              <a:rPr lang="en-US" altLang="zh-CN" sz="2200" dirty="0"/>
              <a:t>TCP/IP </a:t>
            </a:r>
            <a:r>
              <a:rPr lang="zh-CN" altLang="en-US" sz="2200" dirty="0"/>
              <a:t>和 </a:t>
            </a:r>
            <a:r>
              <a:rPr lang="en-US" altLang="zh-CN" sz="2200" dirty="0"/>
              <a:t>TLS/SSL </a:t>
            </a:r>
            <a:r>
              <a:rPr lang="zh-CN" altLang="en-US" sz="2200" dirty="0"/>
              <a:t>堆栈，</a:t>
            </a:r>
            <a:r>
              <a:rPr lang="en-US" altLang="zh-CN" sz="2200" dirty="0"/>
              <a:t>HTTP </a:t>
            </a:r>
            <a:r>
              <a:rPr lang="zh-CN" altLang="en-US" sz="2200" dirty="0"/>
              <a:t>服务器和多个互联网协议。</a:t>
            </a:r>
            <a:endParaRPr lang="en-US" altLang="zh-CN" sz="2200" dirty="0"/>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28</a:t>
            </a:fld>
            <a:endParaRPr lang="zh-CN" altLang="en-US" dirty="0"/>
          </a:p>
        </p:txBody>
      </p:sp>
      <p:sp>
        <p:nvSpPr>
          <p:cNvPr id="5" name="标题 4"/>
          <p:cNvSpPr>
            <a:spLocks noGrp="1"/>
          </p:cNvSpPr>
          <p:nvPr>
            <p:ph type="title"/>
          </p:nvPr>
        </p:nvSpPr>
        <p:spPr/>
        <p:txBody>
          <a:bodyPr/>
          <a:lstStyle/>
          <a:p>
            <a:r>
              <a:rPr lang="zh-CN" altLang="en-US" dirty="0"/>
              <a:t>网络配置</a:t>
            </a:r>
          </a:p>
        </p:txBody>
      </p:sp>
    </p:spTree>
    <p:extLst>
      <p:ext uri="{BB962C8B-B14F-4D97-AF65-F5344CB8AC3E}">
        <p14:creationId xmlns:p14="http://schemas.microsoft.com/office/powerpoint/2010/main" val="1740736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文本框 1"/>
          <p:cNvSpPr txBox="1">
            <a:spLocks noChangeArrowheads="1"/>
          </p:cNvSpPr>
          <p:nvPr/>
        </p:nvSpPr>
        <p:spPr bwMode="auto">
          <a:xfrm>
            <a:off x="128588" y="152400"/>
            <a:ext cx="10969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a:t>网络配置</a:t>
            </a:r>
          </a:p>
        </p:txBody>
      </p:sp>
      <p:pic>
        <p:nvPicPr>
          <p:cNvPr id="23556" name="图片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813" y="1774825"/>
            <a:ext cx="4287837" cy="147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702175"/>
            <a:ext cx="8990013"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8" name="图片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0375" y="452438"/>
            <a:ext cx="1990725"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02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4479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 name="文本框 3"/>
          <p:cNvSpPr txBox="1"/>
          <p:nvPr/>
        </p:nvSpPr>
        <p:spPr>
          <a:xfrm>
            <a:off x="5775129" y="1250721"/>
            <a:ext cx="3368871" cy="39395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0" b="0" i="0" u="none" strike="noStrike" kern="1200" cap="none" spc="0" normalizeH="0" baseline="0" noProof="0" dirty="0">
                <a:ln w="28575">
                  <a:solidFill>
                    <a:prstClr val="white"/>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effectLst/>
                <a:uLnTx/>
                <a:uFillTx/>
                <a:latin typeface="Franklin Gothic Demi Cond" panose="020B0706030402020204" pitchFamily="34" charset="0"/>
                <a:ea typeface="等线" panose="02010600030101010101" pitchFamily="2" charset="-122"/>
                <a:cs typeface="+mn-cs"/>
              </a:rPr>
              <a:t>01</a:t>
            </a:r>
            <a:endParaRPr kumimoji="0" lang="zh-CN" altLang="en-US" sz="25000" b="0" i="0" u="none" strike="noStrike" kern="1200" cap="none" spc="0" normalizeH="0" baseline="0" noProof="0" dirty="0">
              <a:ln w="28575">
                <a:solidFill>
                  <a:prstClr val="white"/>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effectLst/>
              <a:uLnTx/>
              <a:uFillTx/>
              <a:latin typeface="Franklin Gothic Demi Cond" panose="020B0706030402020204" pitchFamily="34" charset="0"/>
              <a:ea typeface="等线" panose="02010600030101010101" pitchFamily="2" charset="-122"/>
              <a:cs typeface="+mn-cs"/>
            </a:endParaRPr>
          </a:p>
        </p:txBody>
      </p:sp>
      <p:sp>
        <p:nvSpPr>
          <p:cNvPr id="6" name="文本框 5"/>
          <p:cNvSpPr txBox="1"/>
          <p:nvPr/>
        </p:nvSpPr>
        <p:spPr>
          <a:xfrm>
            <a:off x="1755977" y="2972578"/>
            <a:ext cx="235352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4000" b="1" dirty="0" err="1">
                <a:solidFill>
                  <a:srgbClr val="3763B1"/>
                </a:solidFill>
                <a:latin typeface="微软雅黑" panose="020B0503020204020204" pitchFamily="34" charset="-122"/>
                <a:ea typeface="微软雅黑" panose="020B0503020204020204" pitchFamily="34" charset="-122"/>
              </a:rPr>
              <a:t>WiFi</a:t>
            </a:r>
            <a:r>
              <a:rPr lang="zh-CN" altLang="en-US" sz="4000" b="1" dirty="0">
                <a:solidFill>
                  <a:srgbClr val="3763B1"/>
                </a:solidFill>
                <a:latin typeface="微软雅黑" panose="020B0503020204020204" pitchFamily="34" charset="-122"/>
                <a:ea typeface="微软雅黑" panose="020B0503020204020204" pitchFamily="34" charset="-122"/>
              </a:rPr>
              <a:t>简介</a:t>
            </a:r>
            <a:endParaRPr kumimoji="0" lang="zh-CN" altLang="en-US" sz="4000" b="1" i="0" u="none" strike="noStrike" kern="1200" cap="none" spc="0" normalizeH="0" baseline="0" noProof="0" dirty="0">
              <a:ln>
                <a:noFill/>
              </a:ln>
              <a:solidFill>
                <a:srgbClr val="3763B1"/>
              </a:solidFill>
              <a:effectLst/>
              <a:uLnTx/>
              <a:uFillTx/>
              <a:latin typeface="微软雅黑" panose="020B0503020204020204" pitchFamily="34" charset="-122"/>
              <a:ea typeface="微软雅黑" panose="020B0503020204020204" pitchFamily="34" charset="-122"/>
              <a:cs typeface="+mn-cs"/>
            </a:endParaRPr>
          </a:p>
        </p:txBody>
      </p:sp>
      <p:pic>
        <p:nvPicPr>
          <p:cNvPr id="7" name="图片 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p:blipFill>
        <p:spPr>
          <a:xfrm>
            <a:off x="206875" y="152400"/>
            <a:ext cx="2517275" cy="679161"/>
          </a:xfrm>
          <a:prstGeom prst="rect">
            <a:avLst/>
          </a:prstGeom>
        </p:spPr>
      </p:pic>
    </p:spTree>
    <p:extLst>
      <p:ext uri="{BB962C8B-B14F-4D97-AF65-F5344CB8AC3E}">
        <p14:creationId xmlns:p14="http://schemas.microsoft.com/office/powerpoint/2010/main" val="968858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449" y="0"/>
            <a:ext cx="7861415" cy="307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8270" y="1127472"/>
            <a:ext cx="5954739" cy="560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直接连接符 2"/>
          <p:cNvCxnSpPr/>
          <p:nvPr/>
        </p:nvCxnSpPr>
        <p:spPr>
          <a:xfrm flipV="1">
            <a:off x="4480560" y="3674458"/>
            <a:ext cx="1645920" cy="831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4480560" y="3929035"/>
            <a:ext cx="1645920" cy="831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234322" y="5681922"/>
            <a:ext cx="1645920" cy="831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4480560" y="3364029"/>
            <a:ext cx="1645920" cy="831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59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anim calcmode="lin" valueType="num">
                                      <p:cBhvr additive="base">
                                        <p:cTn id="7" dur="500" fill="hold"/>
                                        <p:tgtEl>
                                          <p:spTgt spid="22531"/>
                                        </p:tgtEl>
                                        <p:attrNameLst>
                                          <p:attrName>ppt_x</p:attrName>
                                        </p:attrNameLst>
                                      </p:cBhvr>
                                      <p:tavLst>
                                        <p:tav tm="0">
                                          <p:val>
                                            <p:strVal val="#ppt_x"/>
                                          </p:val>
                                        </p:tav>
                                        <p:tav tm="100000">
                                          <p:val>
                                            <p:strVal val="#ppt_x"/>
                                          </p:val>
                                        </p:tav>
                                      </p:tavLst>
                                    </p:anim>
                                    <p:anim calcmode="lin" valueType="num">
                                      <p:cBhvr additive="base">
                                        <p:cTn id="8" dur="500" fill="hold"/>
                                        <p:tgtEl>
                                          <p:spTgt spid="225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2532"/>
                                        </p:tgtEl>
                                        <p:attrNameLst>
                                          <p:attrName>style.visibility</p:attrName>
                                        </p:attrNameLst>
                                      </p:cBhvr>
                                      <p:to>
                                        <p:strVal val="visible"/>
                                      </p:to>
                                    </p:set>
                                    <p:animEffect transition="in" filter="fade">
                                      <p:cBhvr>
                                        <p:cTn id="13" dur="500"/>
                                        <p:tgtEl>
                                          <p:spTgt spid="2253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ppt_x"/>
                                          </p:val>
                                        </p:tav>
                                        <p:tav tm="100000">
                                          <p:val>
                                            <p:strVal val="#ppt_x"/>
                                          </p:val>
                                        </p:tav>
                                      </p:tavLst>
                                    </p:anim>
                                    <p:anim calcmode="lin" valueType="num">
                                      <p:cBhvr additive="base">
                                        <p:cTn id="27" dur="500" fill="hold"/>
                                        <p:tgtEl>
                                          <p:spTgt spid="7"/>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fill="hold"/>
                                        <p:tgtEl>
                                          <p:spTgt spid="9"/>
                                        </p:tgtEl>
                                        <p:attrNameLst>
                                          <p:attrName>ppt_x</p:attrName>
                                        </p:attrNameLst>
                                      </p:cBhvr>
                                      <p:tavLst>
                                        <p:tav tm="0">
                                          <p:val>
                                            <p:strVal val="#ppt_x"/>
                                          </p:val>
                                        </p:tav>
                                        <p:tav tm="100000">
                                          <p:val>
                                            <p:strVal val="#ppt_x"/>
                                          </p:val>
                                        </p:tav>
                                      </p:tavLst>
                                    </p:anim>
                                    <p:anim calcmode="lin" valueType="num">
                                      <p:cBhvr additive="base">
                                        <p:cTn id="31"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31</a:t>
            </a:fld>
            <a:endParaRPr lang="zh-CN" altLang="en-US" dirty="0"/>
          </a:p>
        </p:txBody>
      </p:sp>
      <p:sp>
        <p:nvSpPr>
          <p:cNvPr id="6" name="矩形 5"/>
          <p:cNvSpPr/>
          <p:nvPr/>
        </p:nvSpPr>
        <p:spPr>
          <a:xfrm>
            <a:off x="1795287" y="568560"/>
            <a:ext cx="5557932" cy="461665"/>
          </a:xfrm>
          <a:prstGeom prst="rect">
            <a:avLst/>
          </a:prstGeom>
        </p:spPr>
        <p:txBody>
          <a:bodyPr wrap="none">
            <a:spAutoFit/>
          </a:bodyPr>
          <a:lstStyle/>
          <a:p>
            <a:r>
              <a:rPr lang="zh-CN" altLang="en-US" sz="2400" dirty="0"/>
              <a:t>CC3200LaunchPad使用入门SDK例程.pdf</a:t>
            </a:r>
          </a:p>
        </p:txBody>
      </p:sp>
      <p:pic>
        <p:nvPicPr>
          <p:cNvPr id="7" name="图片 6"/>
          <p:cNvPicPr>
            <a:picLocks noChangeAspect="1"/>
          </p:cNvPicPr>
          <p:nvPr/>
        </p:nvPicPr>
        <p:blipFill>
          <a:blip r:embed="rId2"/>
          <a:stretch>
            <a:fillRect/>
          </a:stretch>
        </p:blipFill>
        <p:spPr>
          <a:xfrm>
            <a:off x="0" y="1409700"/>
            <a:ext cx="9037914" cy="4946650"/>
          </a:xfrm>
          <a:prstGeom prst="rect">
            <a:avLst/>
          </a:prstGeom>
        </p:spPr>
      </p:pic>
      <p:sp>
        <p:nvSpPr>
          <p:cNvPr id="8" name="矩形 7"/>
          <p:cNvSpPr/>
          <p:nvPr/>
        </p:nvSpPr>
        <p:spPr>
          <a:xfrm>
            <a:off x="2062988" y="989130"/>
            <a:ext cx="5618846" cy="523220"/>
          </a:xfrm>
          <a:prstGeom prst="rect">
            <a:avLst/>
          </a:prstGeom>
        </p:spPr>
        <p:txBody>
          <a:bodyPr wrap="none">
            <a:spAutoFit/>
          </a:bodyPr>
          <a:lstStyle/>
          <a:p>
            <a:r>
              <a:rPr lang="zh-CN" altLang="en-US" sz="2800" dirty="0"/>
              <a:t>CC3200-Getting_Started_Guide.pdf</a:t>
            </a:r>
          </a:p>
        </p:txBody>
      </p:sp>
    </p:spTree>
    <p:extLst>
      <p:ext uri="{BB962C8B-B14F-4D97-AF65-F5344CB8AC3E}">
        <p14:creationId xmlns:p14="http://schemas.microsoft.com/office/powerpoint/2010/main" val="1955279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使用</a:t>
            </a:r>
            <a:r>
              <a:rPr lang="en-US" altLang="zh-CN" dirty="0" err="1"/>
              <a:t>ti_rtos_config</a:t>
            </a:r>
            <a:r>
              <a:rPr lang="zh-CN" altLang="en-US" dirty="0"/>
              <a:t>，在轻量级实时操作系统运行</a:t>
            </a:r>
            <a:endParaRPr lang="en-US" altLang="zh-CN" dirty="0"/>
          </a:p>
          <a:p>
            <a:r>
              <a:rPr lang="en-US" altLang="zh-CN" dirty="0" err="1"/>
              <a:t>Oslib</a:t>
            </a:r>
            <a:r>
              <a:rPr lang="zh-CN" altLang="en-US" dirty="0"/>
              <a:t>工程中完成建立任务，操作系统进行任务调度</a:t>
            </a:r>
            <a:endParaRPr lang="en-US" altLang="zh-CN" dirty="0"/>
          </a:p>
          <a:p>
            <a:r>
              <a:rPr lang="en-US" altLang="zh-CN" dirty="0" err="1"/>
              <a:t>Simple_link</a:t>
            </a:r>
            <a:r>
              <a:rPr lang="zh-CN" altLang="en-US" dirty="0"/>
              <a:t>工程中包含网络连接、设置等函数库。</a:t>
            </a:r>
            <a:endParaRPr lang="en-US" altLang="zh-CN" dirty="0"/>
          </a:p>
          <a:p>
            <a:r>
              <a:rPr lang="en-US" altLang="zh-CN" dirty="0" err="1"/>
              <a:t>Driverlib</a:t>
            </a:r>
            <a:r>
              <a:rPr lang="en-US" altLang="zh-CN" dirty="0"/>
              <a:t> </a:t>
            </a:r>
            <a:r>
              <a:rPr lang="zh-CN" altLang="en-US" dirty="0"/>
              <a:t>包含各种硬件外设程序库</a:t>
            </a:r>
            <a:endParaRPr lang="en-US" altLang="zh-CN" dirty="0"/>
          </a:p>
          <a:p>
            <a:endParaRPr lang="en-US" altLang="zh-CN" dirty="0"/>
          </a:p>
          <a:p>
            <a:endParaRPr lang="en-US" altLang="zh-CN" dirty="0"/>
          </a:p>
          <a:p>
            <a:endParaRPr lang="zh-CN" altLang="en-US" dirty="0"/>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32</a:t>
            </a:fld>
            <a:endParaRPr lang="zh-CN" altLang="en-US" dirty="0"/>
          </a:p>
        </p:txBody>
      </p:sp>
      <p:sp>
        <p:nvSpPr>
          <p:cNvPr id="5" name="标题 4"/>
          <p:cNvSpPr>
            <a:spLocks noGrp="1"/>
          </p:cNvSpPr>
          <p:nvPr>
            <p:ph type="title"/>
          </p:nvPr>
        </p:nvSpPr>
        <p:spPr>
          <a:xfrm>
            <a:off x="628650" y="977900"/>
            <a:ext cx="7886700" cy="712788"/>
          </a:xfrm>
        </p:spPr>
        <p:txBody>
          <a:bodyPr/>
          <a:lstStyle/>
          <a:p>
            <a:r>
              <a:rPr lang="zh-CN" altLang="en-US" dirty="0"/>
              <a:t>工作原理</a:t>
            </a:r>
          </a:p>
        </p:txBody>
      </p:sp>
    </p:spTree>
    <p:extLst>
      <p:ext uri="{BB962C8B-B14F-4D97-AF65-F5344CB8AC3E}">
        <p14:creationId xmlns:p14="http://schemas.microsoft.com/office/powerpoint/2010/main" val="3265394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cc32xx </a:t>
            </a:r>
            <a:r>
              <a:rPr lang="en-US" altLang="zh-CN" dirty="0" err="1"/>
              <a:t>sdk</a:t>
            </a:r>
            <a:r>
              <a:rPr lang="zh-CN" altLang="en-US" dirty="0"/>
              <a:t>包含一个预构建的</a:t>
            </a:r>
            <a:r>
              <a:rPr lang="en-US" altLang="zh-CN" dirty="0" err="1"/>
              <a:t>ti-rtos</a:t>
            </a:r>
            <a:r>
              <a:rPr lang="zh-CN" altLang="en-US" dirty="0"/>
              <a:t>内核并有一些示例展示了使用</a:t>
            </a:r>
            <a:r>
              <a:rPr lang="en-US" altLang="zh-CN" dirty="0" err="1"/>
              <a:t>ti-rtos</a:t>
            </a:r>
            <a:r>
              <a:rPr lang="zh-CN" altLang="en-US" dirty="0"/>
              <a:t>内核的应用程序。</a:t>
            </a:r>
            <a:endParaRPr lang="en-US" altLang="zh-CN" dirty="0"/>
          </a:p>
          <a:p>
            <a:r>
              <a:rPr lang="en-US" altLang="zh-CN" dirty="0" err="1"/>
              <a:t>sdk</a:t>
            </a:r>
            <a:r>
              <a:rPr lang="zh-CN" altLang="en-US" dirty="0"/>
              <a:t>包括一个操作系统抽象层，称为</a:t>
            </a:r>
            <a:r>
              <a:rPr lang="en-US" altLang="zh-CN" dirty="0" err="1"/>
              <a:t>ti-rtos</a:t>
            </a:r>
            <a:r>
              <a:rPr lang="zh-CN" altLang="en-US" dirty="0"/>
              <a:t>移植。</a:t>
            </a:r>
            <a:endParaRPr lang="en-US" altLang="zh-CN" dirty="0"/>
          </a:p>
          <a:p>
            <a:r>
              <a:rPr lang="zh-CN" altLang="en-US" dirty="0"/>
              <a:t>“</a:t>
            </a:r>
            <a:r>
              <a:rPr lang="en-US" altLang="zh-CN" dirty="0" err="1"/>
              <a:t>Ti</a:t>
            </a:r>
            <a:r>
              <a:rPr lang="en-US" altLang="zh-CN" dirty="0"/>
              <a:t>-RTOS for </a:t>
            </a:r>
            <a:r>
              <a:rPr lang="en-US" altLang="zh-CN" dirty="0" err="1"/>
              <a:t>SimpleLink</a:t>
            </a:r>
            <a:r>
              <a:rPr lang="en-US" altLang="zh-CN" dirty="0"/>
              <a:t> Wireless MCU”</a:t>
            </a:r>
            <a:r>
              <a:rPr lang="zh-CN" altLang="en-US" dirty="0"/>
              <a:t>软件包将例程</a:t>
            </a:r>
            <a:r>
              <a:rPr lang="en-US" altLang="zh-CN" dirty="0" err="1"/>
              <a:t>Ti</a:t>
            </a:r>
            <a:r>
              <a:rPr lang="en-US" altLang="zh-CN" dirty="0"/>
              <a:t>-RTOS</a:t>
            </a:r>
            <a:r>
              <a:rPr lang="zh-CN" altLang="en-US" dirty="0"/>
              <a:t>（</a:t>
            </a:r>
            <a:r>
              <a:rPr lang="en-US" altLang="zh-CN" dirty="0" err="1"/>
              <a:t>Ti</a:t>
            </a:r>
            <a:r>
              <a:rPr lang="en-US" altLang="zh-CN" dirty="0"/>
              <a:t>-RTOS</a:t>
            </a:r>
            <a:r>
              <a:rPr lang="zh-CN" altLang="en-US" dirty="0"/>
              <a:t>内核，</a:t>
            </a:r>
            <a:r>
              <a:rPr lang="en-US" altLang="zh-CN" dirty="0" err="1"/>
              <a:t>Ti</a:t>
            </a:r>
            <a:r>
              <a:rPr lang="en-US" altLang="zh-CN" dirty="0"/>
              <a:t>-RTOS</a:t>
            </a:r>
            <a:r>
              <a:rPr lang="zh-CN" altLang="en-US" dirty="0"/>
              <a:t>驱动程序和板初始化</a:t>
            </a:r>
            <a:r>
              <a:rPr lang="en-US" altLang="zh-CN" dirty="0"/>
              <a:t>…</a:t>
            </a:r>
            <a:r>
              <a:rPr lang="zh-CN" altLang="en-US" dirty="0"/>
              <a:t>）以及展示各种用例的示例应用程序。</a:t>
            </a:r>
            <a:endParaRPr lang="en-US" altLang="zh-CN" dirty="0"/>
          </a:p>
          <a:p>
            <a:r>
              <a:rPr lang="en-US" altLang="zh-CN" dirty="0" err="1"/>
              <a:t>Ti</a:t>
            </a:r>
            <a:r>
              <a:rPr lang="en-US" altLang="zh-CN" dirty="0"/>
              <a:t>-RTOS</a:t>
            </a:r>
            <a:r>
              <a:rPr lang="zh-CN" altLang="en-US" dirty="0"/>
              <a:t>驱动程序和板初始化提供了一组设备驱动程序</a:t>
            </a:r>
            <a:r>
              <a:rPr lang="en-US" altLang="zh-CN" dirty="0"/>
              <a:t>API</a:t>
            </a:r>
            <a:r>
              <a:rPr lang="zh-CN" altLang="en-US" dirty="0"/>
              <a:t>，这些</a:t>
            </a:r>
            <a:r>
              <a:rPr lang="en-US" altLang="zh-CN" dirty="0"/>
              <a:t>API</a:t>
            </a:r>
            <a:r>
              <a:rPr lang="zh-CN" altLang="en-US" dirty="0"/>
              <a:t>在所有设备中都是标准的，而且所有支持的板的初始化代码。</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33</a:t>
            </a:fld>
            <a:endParaRPr lang="zh-CN" altLang="en-US" dirty="0"/>
          </a:p>
        </p:txBody>
      </p:sp>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8996901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构建</a:t>
            </a:r>
            <a:r>
              <a:rPr lang="en-US" altLang="zh-CN" dirty="0"/>
              <a:t>TI-RTOS</a:t>
            </a:r>
            <a:r>
              <a:rPr lang="zh-CN" altLang="en-US" dirty="0"/>
              <a:t>配置项目的步骤：</a:t>
            </a:r>
            <a:endParaRPr lang="en-US" altLang="zh-CN" dirty="0"/>
          </a:p>
          <a:p>
            <a:r>
              <a:rPr lang="zh-CN" altLang="en-US" dirty="0"/>
              <a:t>安装</a:t>
            </a:r>
            <a:r>
              <a:rPr lang="en-US" altLang="zh-CN" dirty="0"/>
              <a:t>TI-RTOS</a:t>
            </a:r>
            <a:r>
              <a:rPr lang="zh-CN" altLang="en-US" dirty="0"/>
              <a:t>软件，在群里已上传，安装后重启</a:t>
            </a:r>
            <a:r>
              <a:rPr lang="en-US" altLang="zh-CN" dirty="0"/>
              <a:t>CCS</a:t>
            </a:r>
            <a:r>
              <a:rPr lang="zh-CN" altLang="en-US" dirty="0"/>
              <a:t>，点击加载该插件。</a:t>
            </a:r>
            <a:endParaRPr lang="en-US" altLang="zh-CN" dirty="0"/>
          </a:p>
          <a:p>
            <a:r>
              <a:rPr lang="en-US" altLang="zh-CN" dirty="0"/>
              <a:t>1</a:t>
            </a:r>
            <a:r>
              <a:rPr lang="zh-CN" altLang="en-US" dirty="0"/>
              <a:t>、</a:t>
            </a:r>
            <a:r>
              <a:rPr lang="en-US" altLang="zh-CN" dirty="0"/>
              <a:t>CCS</a:t>
            </a:r>
            <a:r>
              <a:rPr lang="zh-CN" altLang="en-US" dirty="0"/>
              <a:t>导入并编译工程：</a:t>
            </a:r>
            <a:endParaRPr lang="en-US" altLang="zh-CN" dirty="0"/>
          </a:p>
          <a:p>
            <a:r>
              <a:rPr lang="en-US" altLang="zh-CN" dirty="0"/>
              <a:t>a</a:t>
            </a:r>
            <a:r>
              <a:rPr lang="zh-CN" altLang="en-US" dirty="0"/>
              <a:t>）将</a:t>
            </a:r>
            <a:r>
              <a:rPr lang="en-US" altLang="zh-CN" dirty="0" err="1"/>
              <a:t>ti_rtos_config</a:t>
            </a:r>
            <a:r>
              <a:rPr lang="zh-CN" altLang="en-US" dirty="0"/>
              <a:t>项目导入</a:t>
            </a:r>
            <a:r>
              <a:rPr lang="en-US" altLang="zh-CN" dirty="0"/>
              <a:t>ccs</a:t>
            </a:r>
            <a:r>
              <a:rPr lang="zh-CN" altLang="en-US" dirty="0"/>
              <a:t>（</a:t>
            </a:r>
            <a:r>
              <a:rPr lang="en-US" altLang="zh-CN" dirty="0" err="1"/>
              <a:t>ti_rtos_config</a:t>
            </a:r>
            <a:r>
              <a:rPr lang="en-US" altLang="zh-CN" dirty="0"/>
              <a:t>\ccs</a:t>
            </a:r>
            <a:r>
              <a:rPr lang="zh-CN" altLang="en-US" dirty="0"/>
              <a:t>文件夹）。</a:t>
            </a:r>
            <a:endParaRPr lang="en-US" altLang="zh-CN" dirty="0"/>
          </a:p>
          <a:p>
            <a:r>
              <a:rPr lang="en-US" altLang="zh-CN" dirty="0"/>
              <a:t>b</a:t>
            </a:r>
            <a:r>
              <a:rPr lang="zh-CN" altLang="en-US" dirty="0"/>
              <a:t>）右键单击并选择“</a:t>
            </a:r>
            <a:r>
              <a:rPr lang="en-US" altLang="zh-CN" dirty="0"/>
              <a:t>Rebuild All</a:t>
            </a:r>
            <a:r>
              <a:rPr lang="zh-CN" altLang="en-US" dirty="0"/>
              <a:t>”选项。</a:t>
            </a:r>
            <a:endParaRPr lang="en-US" altLang="zh-CN" dirty="0"/>
          </a:p>
          <a:p>
            <a:r>
              <a:rPr lang="en-US" altLang="zh-CN" dirty="0"/>
              <a:t>c</a:t>
            </a:r>
            <a:r>
              <a:rPr lang="zh-CN" altLang="en-US" dirty="0"/>
              <a:t>）要更改</a:t>
            </a:r>
            <a:r>
              <a:rPr lang="en-US" altLang="zh-CN" dirty="0" err="1"/>
              <a:t>ti-rtos</a:t>
            </a:r>
            <a:r>
              <a:rPr lang="zh-CN" altLang="en-US" dirty="0"/>
              <a:t>的版本，需要使用构建选项中的</a:t>
            </a:r>
            <a:r>
              <a:rPr lang="en-US" altLang="zh-CN" dirty="0" err="1"/>
              <a:t>rtsc</a:t>
            </a:r>
            <a:r>
              <a:rPr lang="zh-CN" altLang="en-US" dirty="0"/>
              <a:t>选项卡。</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34</a:t>
            </a:fld>
            <a:endParaRPr lang="zh-CN" altLang="en-US" dirty="0"/>
          </a:p>
        </p:txBody>
      </p:sp>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9609268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35</a:t>
            </a:fld>
            <a:endParaRPr lang="zh-CN" altLang="en-US" dirty="0"/>
          </a:p>
        </p:txBody>
      </p:sp>
      <p:sp>
        <p:nvSpPr>
          <p:cNvPr id="5" name="标题 4"/>
          <p:cNvSpPr>
            <a:spLocks noGrp="1"/>
          </p:cNvSpPr>
          <p:nvPr>
            <p:ph type="title"/>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138666" y="229000"/>
            <a:ext cx="8866667" cy="6400000"/>
          </a:xfrm>
          <a:prstGeom prst="rect">
            <a:avLst/>
          </a:prstGeom>
        </p:spPr>
      </p:pic>
      <p:sp>
        <p:nvSpPr>
          <p:cNvPr id="7" name="文本框 6"/>
          <p:cNvSpPr txBox="1"/>
          <p:nvPr/>
        </p:nvSpPr>
        <p:spPr>
          <a:xfrm>
            <a:off x="2679700" y="365125"/>
            <a:ext cx="6215163" cy="707886"/>
          </a:xfrm>
          <a:prstGeom prst="rect">
            <a:avLst/>
          </a:prstGeom>
          <a:noFill/>
        </p:spPr>
        <p:txBody>
          <a:bodyPr wrap="none" rtlCol="0">
            <a:spAutoFit/>
          </a:bodyPr>
          <a:lstStyle/>
          <a:p>
            <a:r>
              <a:rPr lang="zh-CN" altLang="en-US" sz="2000" b="1" dirty="0">
                <a:solidFill>
                  <a:srgbClr val="FF0000"/>
                </a:solidFill>
              </a:rPr>
              <a:t>需要安装</a:t>
            </a:r>
            <a:r>
              <a:rPr lang="en-US" altLang="zh-CN" sz="2000" b="1" dirty="0">
                <a:solidFill>
                  <a:srgbClr val="FF0000"/>
                </a:solidFill>
              </a:rPr>
              <a:t>TI_RTOS</a:t>
            </a:r>
            <a:r>
              <a:rPr lang="zh-CN" altLang="en-US" sz="2000" b="1" dirty="0">
                <a:solidFill>
                  <a:srgbClr val="FF0000"/>
                </a:solidFill>
              </a:rPr>
              <a:t>程序包，重新打开</a:t>
            </a:r>
            <a:r>
              <a:rPr lang="en-US" altLang="zh-CN" sz="2000" b="1" dirty="0">
                <a:solidFill>
                  <a:srgbClr val="FF0000"/>
                </a:solidFill>
              </a:rPr>
              <a:t>CCS</a:t>
            </a:r>
            <a:r>
              <a:rPr lang="zh-CN" altLang="en-US" sz="2000" b="1" dirty="0">
                <a:solidFill>
                  <a:srgbClr val="FF0000"/>
                </a:solidFill>
              </a:rPr>
              <a:t>，自动加载，</a:t>
            </a:r>
            <a:endParaRPr lang="en-US" altLang="zh-CN" sz="2000" b="1" dirty="0">
              <a:solidFill>
                <a:srgbClr val="FF0000"/>
              </a:solidFill>
            </a:endParaRPr>
          </a:p>
          <a:p>
            <a:r>
              <a:rPr lang="zh-CN" altLang="en-US" sz="2000" b="1" dirty="0">
                <a:solidFill>
                  <a:srgbClr val="FF0000"/>
                </a:solidFill>
              </a:rPr>
              <a:t>进行配置。</a:t>
            </a:r>
          </a:p>
        </p:txBody>
      </p:sp>
    </p:spTree>
    <p:extLst>
      <p:ext uri="{BB962C8B-B14F-4D97-AF65-F5344CB8AC3E}">
        <p14:creationId xmlns:p14="http://schemas.microsoft.com/office/powerpoint/2010/main" val="10875540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使用</a:t>
            </a:r>
            <a:r>
              <a:rPr lang="en-US" altLang="zh-CN" dirty="0" err="1"/>
              <a:t>ti-rtos</a:t>
            </a:r>
            <a:r>
              <a:rPr lang="zh-CN" altLang="en-US" dirty="0"/>
              <a:t>在</a:t>
            </a:r>
            <a:r>
              <a:rPr lang="en-US" altLang="zh-CN" dirty="0"/>
              <a:t>ccs</a:t>
            </a:r>
            <a:r>
              <a:rPr lang="zh-CN" altLang="en-US" dirty="0"/>
              <a:t>上构建新应用程序的步骤：</a:t>
            </a:r>
            <a:endParaRPr lang="en-US" altLang="zh-CN" dirty="0"/>
          </a:p>
          <a:p>
            <a:r>
              <a:rPr lang="en-US" altLang="zh-CN" dirty="0"/>
              <a:t>1</a:t>
            </a:r>
            <a:r>
              <a:rPr lang="zh-CN" altLang="en-US" dirty="0"/>
              <a:t>。导入</a:t>
            </a:r>
            <a:r>
              <a:rPr lang="en-US" altLang="zh-CN" dirty="0" err="1"/>
              <a:t>ti-rtos</a:t>
            </a:r>
            <a:r>
              <a:rPr lang="zh-CN" altLang="en-US" dirty="0"/>
              <a:t>项目</a:t>
            </a:r>
            <a:r>
              <a:rPr lang="en-US" altLang="zh-CN" dirty="0"/>
              <a:t>-</a:t>
            </a:r>
            <a:r>
              <a:rPr lang="zh-CN" altLang="en-US" dirty="0"/>
              <a:t>要使应用程序与</a:t>
            </a:r>
            <a:r>
              <a:rPr lang="en-US" altLang="zh-CN" dirty="0" err="1"/>
              <a:t>ti-rtos</a:t>
            </a:r>
            <a:r>
              <a:rPr lang="zh-CN" altLang="en-US" dirty="0"/>
              <a:t>一起工作，</a:t>
            </a:r>
            <a:r>
              <a:rPr lang="en-US" altLang="zh-CN" dirty="0" err="1"/>
              <a:t>ti_rtos_config</a:t>
            </a:r>
            <a:r>
              <a:rPr lang="zh-CN" altLang="en-US" dirty="0"/>
              <a:t>项目需要导入到应用程序工作区。这些项目可以在</a:t>
            </a:r>
            <a:r>
              <a:rPr lang="en-US" altLang="zh-CN" dirty="0"/>
              <a:t>cc3200-sdk</a:t>
            </a:r>
            <a:r>
              <a:rPr lang="zh-CN" altLang="en-US" dirty="0"/>
              <a:t>的</a:t>
            </a:r>
            <a:r>
              <a:rPr lang="en-US" altLang="zh-CN" dirty="0" err="1"/>
              <a:t>ti_tos</a:t>
            </a:r>
            <a:r>
              <a:rPr lang="zh-CN" altLang="en-US" dirty="0"/>
              <a:t>文件夹下找到。</a:t>
            </a:r>
            <a:endParaRPr lang="en-US" altLang="zh-CN" dirty="0"/>
          </a:p>
          <a:p>
            <a:r>
              <a:rPr lang="en-US" altLang="zh-CN" dirty="0"/>
              <a:t>2</a:t>
            </a:r>
            <a:r>
              <a:rPr lang="zh-CN" altLang="en-US" dirty="0"/>
              <a:t>。添加</a:t>
            </a:r>
            <a:r>
              <a:rPr lang="en-US" altLang="zh-CN" dirty="0" err="1"/>
              <a:t>ti-rtos</a:t>
            </a:r>
            <a:r>
              <a:rPr lang="zh-CN" altLang="en-US" dirty="0"/>
              <a:t>作为依赖项</a:t>
            </a:r>
            <a:r>
              <a:rPr lang="en-US" altLang="zh-CN" dirty="0"/>
              <a:t>-</a:t>
            </a:r>
            <a:r>
              <a:rPr lang="zh-CN" altLang="en-US" dirty="0"/>
              <a:t>应用程序应添加</a:t>
            </a:r>
            <a:r>
              <a:rPr lang="en-US" altLang="zh-CN" dirty="0" err="1"/>
              <a:t>ti_rtos</a:t>
            </a:r>
            <a:r>
              <a:rPr lang="en-US" altLang="zh-CN" dirty="0"/>
              <a:t>_</a:t>
            </a:r>
            <a:r>
              <a:rPr lang="zh-CN" altLang="en-US" dirty="0"/>
              <a:t>配置作为依赖项以启用</a:t>
            </a:r>
            <a:r>
              <a:rPr lang="en-US" altLang="zh-CN" dirty="0" err="1"/>
              <a:t>rtsc</a:t>
            </a:r>
            <a:r>
              <a:rPr lang="zh-CN" altLang="en-US" dirty="0"/>
              <a:t>项目中的功能。</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36</a:t>
            </a:fld>
            <a:endParaRPr lang="zh-CN" altLang="en-US" dirty="0"/>
          </a:p>
        </p:txBody>
      </p:sp>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3332271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37</a:t>
            </a:fld>
            <a:endParaRPr lang="zh-CN" altLang="en-US" dirty="0"/>
          </a:p>
        </p:txBody>
      </p:sp>
      <p:sp>
        <p:nvSpPr>
          <p:cNvPr id="5" name="标题 4"/>
          <p:cNvSpPr>
            <a:spLocks noGrp="1"/>
          </p:cNvSpPr>
          <p:nvPr>
            <p:ph type="title"/>
          </p:nvPr>
        </p:nvSpPr>
        <p:spPr/>
        <p:txBody>
          <a:bodyPr/>
          <a:lstStyle/>
          <a:p>
            <a:endParaRPr lang="zh-CN" altLang="en-US"/>
          </a:p>
        </p:txBody>
      </p:sp>
      <p:pic>
        <p:nvPicPr>
          <p:cNvPr id="7" name="图片 6"/>
          <p:cNvPicPr>
            <a:picLocks noChangeAspect="1"/>
          </p:cNvPicPr>
          <p:nvPr/>
        </p:nvPicPr>
        <p:blipFill>
          <a:blip r:embed="rId2"/>
          <a:stretch>
            <a:fillRect/>
          </a:stretch>
        </p:blipFill>
        <p:spPr>
          <a:xfrm>
            <a:off x="-56572" y="257571"/>
            <a:ext cx="9257143" cy="6342857"/>
          </a:xfrm>
          <a:prstGeom prst="rect">
            <a:avLst/>
          </a:prstGeom>
        </p:spPr>
      </p:pic>
    </p:spTree>
    <p:extLst>
      <p:ext uri="{BB962C8B-B14F-4D97-AF65-F5344CB8AC3E}">
        <p14:creationId xmlns:p14="http://schemas.microsoft.com/office/powerpoint/2010/main" val="5759738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3"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763" y="212725"/>
            <a:ext cx="8880475"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2185988" y="1039813"/>
            <a:ext cx="4754562" cy="623887"/>
          </a:xfrm>
          <a:prstGeom prst="rect">
            <a:avLst/>
          </a:prstGeom>
          <a:solidFill>
            <a:schemeClr val="accent1">
              <a:alpha val="0"/>
            </a:schemeClr>
          </a:solidFill>
          <a:ln w="4127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pic>
        <p:nvPicPr>
          <p:cNvPr id="35845"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511550"/>
            <a:ext cx="9239250"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2122488" y="3787775"/>
            <a:ext cx="4754562" cy="295275"/>
          </a:xfrm>
          <a:prstGeom prst="rect">
            <a:avLst/>
          </a:prstGeom>
          <a:solidFill>
            <a:schemeClr val="accent1">
              <a:alpha val="0"/>
            </a:schemeClr>
          </a:solidFill>
          <a:ln w="4127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Tree>
    <p:extLst>
      <p:ext uri="{BB962C8B-B14F-4D97-AF65-F5344CB8AC3E}">
        <p14:creationId xmlns:p14="http://schemas.microsoft.com/office/powerpoint/2010/main" val="20768213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err="1"/>
              <a:t>SimpleLink</a:t>
            </a:r>
            <a:r>
              <a:rPr lang="en-US" altLang="zh-CN" dirty="0"/>
              <a:t> CC31xx/CC2xx</a:t>
            </a:r>
            <a:r>
              <a:rPr lang="zh-CN" altLang="en-US" dirty="0"/>
              <a:t>系列允许向低成本嵌入式产品添加</a:t>
            </a:r>
            <a:r>
              <a:rPr lang="en-US" altLang="zh-CN" dirty="0"/>
              <a:t>Wi-Fi</a:t>
            </a:r>
            <a:r>
              <a:rPr lang="zh-CN" altLang="en-US" dirty="0"/>
              <a:t>和网络功能，而无需具备</a:t>
            </a:r>
            <a:r>
              <a:rPr lang="en-US" altLang="zh-CN" dirty="0"/>
              <a:t>Wi-Fi</a:t>
            </a:r>
            <a:r>
              <a:rPr lang="zh-CN" altLang="en-US" dirty="0"/>
              <a:t>、射频或网络专业知识。</a:t>
            </a:r>
            <a:endParaRPr lang="en-US" altLang="zh-CN" dirty="0"/>
          </a:p>
          <a:p>
            <a:r>
              <a:rPr lang="en-US" altLang="zh-CN" dirty="0"/>
              <a:t>CC31xx/CC32xx</a:t>
            </a:r>
            <a:r>
              <a:rPr lang="zh-CN" altLang="en-US" dirty="0"/>
              <a:t>是一种理想的解决方案，适用于基于微控制器的传感器和控制应用，如家用电器、家庭自动化和智能计量。</a:t>
            </a:r>
            <a:endParaRPr lang="en-US" altLang="zh-CN" dirty="0"/>
          </a:p>
          <a:p>
            <a:r>
              <a:rPr lang="en-US" altLang="zh-CN" dirty="0"/>
              <a:t>CC31xx/CC32xx</a:t>
            </a:r>
            <a:r>
              <a:rPr lang="zh-CN" altLang="en-US" dirty="0"/>
              <a:t>集成了一个全面的</a:t>
            </a:r>
            <a:r>
              <a:rPr lang="en-US" altLang="zh-CN" dirty="0"/>
              <a:t>TCP/IP</a:t>
            </a:r>
            <a:r>
              <a:rPr lang="zh-CN" altLang="en-US" dirty="0"/>
              <a:t>网络堆栈、</a:t>
            </a:r>
            <a:r>
              <a:rPr lang="en-US" altLang="zh-CN" dirty="0"/>
              <a:t>Wi-Fi</a:t>
            </a:r>
            <a:r>
              <a:rPr lang="zh-CN" altLang="en-US" dirty="0"/>
              <a:t>驱动程序和安全供应器，使得微控制器的可移植性更容易，内存占用率极低，这一切都不会影响最终应用程序的功能和健壮性。</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39</a:t>
            </a:fld>
            <a:endParaRPr lang="zh-CN" altLang="en-US" dirty="0"/>
          </a:p>
        </p:txBody>
      </p:sp>
      <p:sp>
        <p:nvSpPr>
          <p:cNvPr id="5" name="标题 4"/>
          <p:cNvSpPr>
            <a:spLocks noGrp="1"/>
          </p:cNvSpPr>
          <p:nvPr>
            <p:ph type="title"/>
          </p:nvPr>
        </p:nvSpPr>
        <p:spPr>
          <a:xfrm>
            <a:off x="902970" y="764136"/>
            <a:ext cx="7886700" cy="815282"/>
          </a:xfrm>
        </p:spPr>
        <p:txBody>
          <a:bodyPr>
            <a:normAutofit/>
          </a:bodyPr>
          <a:lstStyle/>
          <a:p>
            <a:r>
              <a:rPr lang="zh-CN" altLang="en-US" sz="4000" dirty="0"/>
              <a:t>网络互连函数库</a:t>
            </a:r>
          </a:p>
        </p:txBody>
      </p:sp>
    </p:spTree>
    <p:extLst>
      <p:ext uri="{BB962C8B-B14F-4D97-AF65-F5344CB8AC3E}">
        <p14:creationId xmlns:p14="http://schemas.microsoft.com/office/powerpoint/2010/main" val="2614375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88" y="586582"/>
            <a:ext cx="5530850" cy="4511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文本框 2"/>
          <p:cNvSpPr txBox="1">
            <a:spLocks noChangeArrowheads="1"/>
          </p:cNvSpPr>
          <p:nvPr/>
        </p:nvSpPr>
        <p:spPr bwMode="auto">
          <a:xfrm>
            <a:off x="5980113" y="312271"/>
            <a:ext cx="2965450"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c：波速(光速是一个常量，真空中约等于3×108m/s) 单位：m/s</a:t>
            </a:r>
          </a:p>
          <a:p>
            <a:pPr eaLnBrk="1" hangingPunct="1"/>
            <a:endParaRPr lang="zh-CN" altLang="en-US" dirty="0"/>
          </a:p>
          <a:p>
            <a:pPr eaLnBrk="1" hangingPunct="1"/>
            <a:r>
              <a:rPr lang="zh-CN" altLang="en-US" dirty="0"/>
              <a:t>f：频率（单位：Hz,1MHz=1000kHz=1×106Hz）</a:t>
            </a:r>
          </a:p>
          <a:p>
            <a:pPr eaLnBrk="1" hangingPunct="1"/>
            <a:endParaRPr lang="zh-CN" altLang="en-US" dirty="0"/>
          </a:p>
          <a:p>
            <a:pPr eaLnBrk="1" hangingPunct="1"/>
            <a:r>
              <a:rPr lang="zh-CN" altLang="en-US" dirty="0"/>
              <a:t>λ：波长（单位：m）</a:t>
            </a:r>
          </a:p>
          <a:p>
            <a:pPr eaLnBrk="1" hangingPunct="1"/>
            <a:r>
              <a:rPr lang="zh-CN" altLang="en-US" dirty="0"/>
              <a:t>真空中电磁波的波速为c，它等于波长λ和频率f的乘积</a:t>
            </a:r>
          </a:p>
          <a:p>
            <a:pPr eaLnBrk="1" hangingPunct="1"/>
            <a:endParaRPr lang="zh-CN" altLang="en-US" dirty="0"/>
          </a:p>
          <a:p>
            <a:pPr eaLnBrk="1" hangingPunct="1"/>
            <a:r>
              <a:rPr lang="zh-CN" altLang="en-US" dirty="0"/>
              <a:t>c=λf</a:t>
            </a:r>
          </a:p>
          <a:p>
            <a:pPr eaLnBrk="1" hangingPunct="1"/>
            <a:r>
              <a:rPr lang="zh-CN" altLang="en-US" dirty="0"/>
              <a:t>无线电波在空间中的传播方式有以下情况：直射、反射、折射、穿透、</a:t>
            </a:r>
            <a:r>
              <a:rPr lang="zh-CN" altLang="en-US" dirty="0">
                <a:solidFill>
                  <a:srgbClr val="FF0000"/>
                </a:solidFill>
              </a:rPr>
              <a:t>绕射（衍射）</a:t>
            </a:r>
            <a:r>
              <a:rPr lang="zh-CN" altLang="en-US" dirty="0"/>
              <a:t>和散射。</a:t>
            </a:r>
          </a:p>
        </p:txBody>
      </p:sp>
      <p:sp>
        <p:nvSpPr>
          <p:cNvPr id="16389" name="文本框 3"/>
          <p:cNvSpPr txBox="1">
            <a:spLocks noChangeArrowheads="1"/>
          </p:cNvSpPr>
          <p:nvPr/>
        </p:nvSpPr>
        <p:spPr bwMode="auto">
          <a:xfrm>
            <a:off x="77788" y="4976539"/>
            <a:ext cx="8867775" cy="146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在电磁波传播过程中遇到障碍物，这个障碍物的尺寸与电磁波的</a:t>
            </a:r>
            <a:r>
              <a:rPr lang="zh-CN" altLang="en-US" dirty="0">
                <a:solidFill>
                  <a:srgbClr val="FF0000"/>
                </a:solidFill>
              </a:rPr>
              <a:t>波长接近时</a:t>
            </a:r>
            <a:r>
              <a:rPr lang="zh-CN" altLang="en-US" dirty="0"/>
              <a:t>，电磁波可以从该物体的边缘绕射过去。</a:t>
            </a:r>
          </a:p>
          <a:p>
            <a:pPr eaLnBrk="1" hangingPunct="1"/>
            <a:r>
              <a:rPr lang="zh-CN" altLang="en-US" dirty="0"/>
              <a:t>一般室内的无线电波信号是穿透分量与绕射分量的叠加，而</a:t>
            </a:r>
            <a:r>
              <a:rPr lang="zh-CN" altLang="en-US" dirty="0">
                <a:solidFill>
                  <a:srgbClr val="FF0000"/>
                </a:solidFill>
              </a:rPr>
              <a:t>绕射分量</a:t>
            </a:r>
            <a:r>
              <a:rPr lang="zh-CN" altLang="en-US" dirty="0"/>
              <a:t>占绝大部分。</a:t>
            </a:r>
          </a:p>
          <a:p>
            <a:pPr eaLnBrk="1" hangingPunct="1"/>
            <a:r>
              <a:rPr lang="zh-CN" altLang="en-US" dirty="0"/>
              <a:t>空气中无线电波传输，对于</a:t>
            </a:r>
            <a:r>
              <a:rPr lang="en-US" altLang="zh-CN" dirty="0"/>
              <a:t>“</a:t>
            </a:r>
            <a:r>
              <a:rPr lang="zh-CN" altLang="en-US" dirty="0"/>
              <a:t>一般障碍物</a:t>
            </a:r>
            <a:r>
              <a:rPr lang="en-US" altLang="zh-CN" dirty="0"/>
              <a:t>--</a:t>
            </a:r>
            <a:r>
              <a:rPr lang="zh-CN" altLang="en-US" dirty="0"/>
              <a:t>墙</a:t>
            </a:r>
            <a:r>
              <a:rPr lang="en-US" altLang="zh-CN" dirty="0"/>
              <a:t>”</a:t>
            </a:r>
            <a:r>
              <a:rPr lang="zh-CN" altLang="en-US" dirty="0"/>
              <a:t>，</a:t>
            </a:r>
            <a:r>
              <a:rPr lang="zh-CN" altLang="en-US" dirty="0">
                <a:solidFill>
                  <a:srgbClr val="FF0000"/>
                </a:solidFill>
              </a:rPr>
              <a:t>频率越低，波长越长，衍射能力越强</a:t>
            </a:r>
            <a:r>
              <a:rPr lang="zh-CN" altLang="en-US" dirty="0"/>
              <a:t>，越容易绕开障碍物进行传播。</a:t>
            </a:r>
            <a:r>
              <a:rPr lang="en-US" altLang="zh-CN" dirty="0"/>
              <a:t>7-12cm</a:t>
            </a:r>
            <a:endParaRPr lang="zh-CN" altLang="en-US" dirty="0"/>
          </a:p>
        </p:txBody>
      </p:sp>
    </p:spTree>
    <p:extLst>
      <p:ext uri="{BB962C8B-B14F-4D97-AF65-F5344CB8AC3E}">
        <p14:creationId xmlns:p14="http://schemas.microsoft.com/office/powerpoint/2010/main" val="35615986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584200"/>
            <a:ext cx="8172450" cy="5592763"/>
          </a:xfrm>
        </p:spPr>
        <p:txBody>
          <a:bodyPr>
            <a:noAutofit/>
          </a:bodyPr>
          <a:lstStyle/>
          <a:p>
            <a:pPr>
              <a:lnSpc>
                <a:spcPct val="140000"/>
              </a:lnSpc>
            </a:pPr>
            <a:r>
              <a:rPr lang="en-US" altLang="zh-CN" sz="1800" dirty="0"/>
              <a:t>CC31xx/CC32xx</a:t>
            </a:r>
            <a:r>
              <a:rPr lang="zh-CN" altLang="en-US" sz="1800" dirty="0"/>
              <a:t>平台具有</a:t>
            </a:r>
            <a:r>
              <a:rPr lang="en-US" altLang="zh-CN" sz="1800" dirty="0" err="1"/>
              <a:t>SimpleLink</a:t>
            </a:r>
            <a:r>
              <a:rPr lang="zh-CN" altLang="en-US" sz="1800" dirty="0"/>
              <a:t>驱动程序库，便于用户进行基本设备管理到无线网络配置。以下是</a:t>
            </a:r>
            <a:r>
              <a:rPr lang="en-US" altLang="zh-CN" sz="1800" dirty="0" err="1"/>
              <a:t>SimpleLink</a:t>
            </a:r>
            <a:r>
              <a:rPr lang="en-US" altLang="zh-CN" sz="1800" dirty="0"/>
              <a:t> CC31xx/CC32xx</a:t>
            </a:r>
            <a:r>
              <a:rPr lang="zh-CN" altLang="en-US" sz="1800" dirty="0"/>
              <a:t>驱动程序中的各种模块：</a:t>
            </a:r>
            <a:endParaRPr lang="en-US" altLang="zh-CN" sz="1800" dirty="0"/>
          </a:p>
          <a:p>
            <a:pPr>
              <a:lnSpc>
                <a:spcPct val="140000"/>
              </a:lnSpc>
              <a:buFont typeface="Wingdings" panose="05000000000000000000" pitchFamily="2" charset="2"/>
              <a:buChar char="ü"/>
            </a:pPr>
            <a:r>
              <a:rPr lang="en-US" altLang="zh-CN" sz="1800" dirty="0"/>
              <a:t>1</a:t>
            </a:r>
            <a:r>
              <a:rPr lang="zh-CN" altLang="en-US" sz="1800" dirty="0"/>
              <a:t>、</a:t>
            </a:r>
            <a:r>
              <a:rPr lang="en-US" altLang="zh-CN" sz="1800" dirty="0"/>
              <a:t>Device -</a:t>
            </a:r>
            <a:r>
              <a:rPr lang="zh-CN" altLang="en-US" sz="1800" b="1" dirty="0"/>
              <a:t>控制</a:t>
            </a:r>
            <a:r>
              <a:rPr lang="en-US" altLang="zh-CN" sz="1800" b="1" dirty="0"/>
              <a:t>CC31xx/CC32xx</a:t>
            </a:r>
            <a:r>
              <a:rPr lang="zh-CN" altLang="en-US" sz="1800" b="1" dirty="0"/>
              <a:t>设备的行为</a:t>
            </a:r>
            <a:r>
              <a:rPr lang="zh-CN" altLang="en-US" sz="1800" dirty="0"/>
              <a:t>（启动</a:t>
            </a:r>
            <a:r>
              <a:rPr lang="en-US" altLang="zh-CN" sz="1800" dirty="0"/>
              <a:t>/</a:t>
            </a:r>
            <a:r>
              <a:rPr lang="zh-CN" altLang="en-US" sz="1800" dirty="0"/>
              <a:t>停止、事件屏蔽和获取特定设备状态）</a:t>
            </a:r>
            <a:endParaRPr lang="en-US" altLang="zh-CN" sz="1800" dirty="0"/>
          </a:p>
          <a:p>
            <a:pPr>
              <a:lnSpc>
                <a:spcPct val="140000"/>
              </a:lnSpc>
              <a:buFont typeface="Wingdings" panose="05000000000000000000" pitchFamily="2" charset="2"/>
              <a:buChar char="ü"/>
            </a:pPr>
            <a:r>
              <a:rPr lang="en-US" altLang="zh-CN" sz="1800" dirty="0"/>
              <a:t>2</a:t>
            </a:r>
            <a:r>
              <a:rPr lang="zh-CN" altLang="en-US" sz="1800" dirty="0"/>
              <a:t>、</a:t>
            </a:r>
            <a:r>
              <a:rPr lang="en-US" altLang="zh-CN" sz="1800" dirty="0"/>
              <a:t>WLAN-</a:t>
            </a:r>
            <a:r>
              <a:rPr lang="zh-CN" altLang="en-US" sz="1800" dirty="0"/>
              <a:t>控制</a:t>
            </a:r>
            <a:r>
              <a:rPr lang="en-US" altLang="zh-CN" sz="1800" dirty="0" err="1"/>
              <a:t>WiFi</a:t>
            </a:r>
            <a:r>
              <a:rPr lang="en-US" altLang="zh-CN" sz="1800" dirty="0"/>
              <a:t> WLAN</a:t>
            </a:r>
            <a:r>
              <a:rPr lang="zh-CN" altLang="en-US" sz="1800" dirty="0"/>
              <a:t>模块的使用，包括：</a:t>
            </a:r>
            <a:endParaRPr lang="en-US" altLang="zh-CN" sz="1800" dirty="0"/>
          </a:p>
          <a:p>
            <a:pPr>
              <a:lnSpc>
                <a:spcPct val="140000"/>
              </a:lnSpc>
            </a:pPr>
            <a:r>
              <a:rPr lang="zh-CN" altLang="en-US" sz="1800" dirty="0"/>
              <a:t>连接功能，如：</a:t>
            </a:r>
            <a:r>
              <a:rPr lang="zh-CN" altLang="en-US" sz="1800" b="1" dirty="0"/>
              <a:t>配置文件、策略、</a:t>
            </a:r>
            <a:r>
              <a:rPr lang="en-US" altLang="zh-CN" sz="1800" b="1" dirty="0" err="1"/>
              <a:t>smartconfig</a:t>
            </a:r>
            <a:endParaRPr lang="en-US" altLang="zh-CN" sz="1800" b="1" dirty="0"/>
          </a:p>
          <a:p>
            <a:pPr>
              <a:lnSpc>
                <a:spcPct val="140000"/>
              </a:lnSpc>
            </a:pPr>
            <a:r>
              <a:rPr lang="en-US" altLang="zh-CN" sz="1800" dirty="0"/>
              <a:t>WLAN</a:t>
            </a:r>
            <a:r>
              <a:rPr lang="zh-CN" altLang="en-US" sz="1800" dirty="0"/>
              <a:t>功能，如：</a:t>
            </a:r>
            <a:r>
              <a:rPr lang="zh-CN" altLang="en-US" sz="1800" b="1" dirty="0"/>
              <a:t>扫描、接收过滤器和接收统计数据收集</a:t>
            </a:r>
            <a:endParaRPr lang="en-US" altLang="zh-CN" sz="1800" b="1" dirty="0"/>
          </a:p>
          <a:p>
            <a:pPr>
              <a:lnSpc>
                <a:spcPct val="140000"/>
              </a:lnSpc>
              <a:buFont typeface="Wingdings" panose="05000000000000000000" pitchFamily="2" charset="2"/>
              <a:buChar char="ü"/>
            </a:pPr>
            <a:r>
              <a:rPr lang="zh-CN" altLang="en-US" sz="1800" b="1" dirty="0"/>
              <a:t>套接字</a:t>
            </a:r>
            <a:r>
              <a:rPr lang="en-US" altLang="zh-CN" sz="1800" dirty="0"/>
              <a:t>-</a:t>
            </a:r>
            <a:r>
              <a:rPr lang="zh-CN" altLang="en-US" sz="1800" dirty="0"/>
              <a:t>控制标准客户端</a:t>
            </a:r>
            <a:r>
              <a:rPr lang="en-US" altLang="zh-CN" sz="1800" dirty="0"/>
              <a:t>/</a:t>
            </a:r>
            <a:r>
              <a:rPr lang="zh-CN" altLang="en-US" sz="1800" dirty="0"/>
              <a:t>服务器套接字编程选项和功能</a:t>
            </a:r>
            <a:endParaRPr lang="en-US" altLang="zh-CN" sz="1800" dirty="0"/>
          </a:p>
          <a:p>
            <a:pPr>
              <a:lnSpc>
                <a:spcPct val="140000"/>
              </a:lnSpc>
              <a:buFont typeface="Wingdings" panose="05000000000000000000" pitchFamily="2" charset="2"/>
              <a:buChar char="ü"/>
            </a:pPr>
            <a:r>
              <a:rPr lang="en-US" altLang="zh-CN" sz="1800" b="1" dirty="0" err="1"/>
              <a:t>netapp</a:t>
            </a:r>
            <a:r>
              <a:rPr lang="en-US" altLang="zh-CN" sz="1800" b="1" dirty="0"/>
              <a:t>-</a:t>
            </a:r>
            <a:r>
              <a:rPr lang="zh-CN" altLang="en-US" sz="1800" b="1" dirty="0"/>
              <a:t>激活网络应用程序</a:t>
            </a:r>
            <a:r>
              <a:rPr lang="zh-CN" altLang="en-US" sz="1800" dirty="0"/>
              <a:t>，如：</a:t>
            </a:r>
            <a:r>
              <a:rPr lang="en-US" altLang="zh-CN" sz="1800" dirty="0"/>
              <a:t>http</a:t>
            </a:r>
            <a:r>
              <a:rPr lang="zh-CN" altLang="en-US" sz="1800" dirty="0"/>
              <a:t>服务器、</a:t>
            </a:r>
            <a:r>
              <a:rPr lang="en-US" altLang="zh-CN" sz="1800" dirty="0" err="1"/>
              <a:t>dhcp</a:t>
            </a:r>
            <a:r>
              <a:rPr lang="zh-CN" altLang="en-US" sz="1800" dirty="0"/>
              <a:t>服务器、</a:t>
            </a:r>
            <a:r>
              <a:rPr lang="en-US" altLang="zh-CN" sz="1800" dirty="0"/>
              <a:t>ping</a:t>
            </a:r>
            <a:r>
              <a:rPr lang="zh-CN" altLang="en-US" sz="1800" dirty="0"/>
              <a:t>、</a:t>
            </a:r>
            <a:r>
              <a:rPr lang="en-US" altLang="zh-CN" sz="1800" dirty="0" err="1"/>
              <a:t>dns</a:t>
            </a:r>
            <a:r>
              <a:rPr lang="zh-CN" altLang="en-US" sz="1800" dirty="0"/>
              <a:t>和</a:t>
            </a:r>
            <a:r>
              <a:rPr lang="en-US" altLang="zh-CN" sz="1800" dirty="0" err="1"/>
              <a:t>mdn</a:t>
            </a:r>
            <a:r>
              <a:rPr lang="zh-CN" altLang="en-US" sz="1800" dirty="0"/>
              <a:t>。</a:t>
            </a:r>
            <a:endParaRPr lang="en-US" altLang="zh-CN" sz="1800" dirty="0"/>
          </a:p>
          <a:p>
            <a:pPr>
              <a:lnSpc>
                <a:spcPct val="140000"/>
              </a:lnSpc>
              <a:buFont typeface="Wingdings" panose="05000000000000000000" pitchFamily="2" charset="2"/>
              <a:buChar char="ü"/>
            </a:pPr>
            <a:r>
              <a:rPr lang="en-US" altLang="zh-CN" sz="1800" b="1" dirty="0" err="1"/>
              <a:t>netcfg</a:t>
            </a:r>
            <a:r>
              <a:rPr lang="en-US" altLang="zh-CN" sz="1800" b="1" dirty="0"/>
              <a:t>-</a:t>
            </a:r>
            <a:r>
              <a:rPr lang="zh-CN" altLang="en-US" sz="1800" b="1" dirty="0"/>
              <a:t>控制设备地址的配置</a:t>
            </a:r>
            <a:r>
              <a:rPr lang="zh-CN" altLang="en-US" sz="1800" dirty="0"/>
              <a:t>（即</a:t>
            </a:r>
            <a:r>
              <a:rPr lang="en-US" altLang="zh-CN" sz="1800" dirty="0"/>
              <a:t>IP</a:t>
            </a:r>
            <a:r>
              <a:rPr lang="zh-CN" altLang="en-US" sz="1800" dirty="0"/>
              <a:t>和</a:t>
            </a:r>
            <a:r>
              <a:rPr lang="en-US" altLang="zh-CN" sz="1800" dirty="0"/>
              <a:t>MAC</a:t>
            </a:r>
            <a:r>
              <a:rPr lang="zh-CN" altLang="en-US" sz="1800" dirty="0"/>
              <a:t>地址）</a:t>
            </a:r>
            <a:endParaRPr lang="en-US" altLang="zh-CN" sz="1800" dirty="0"/>
          </a:p>
          <a:p>
            <a:pPr>
              <a:lnSpc>
                <a:spcPct val="140000"/>
              </a:lnSpc>
              <a:buFont typeface="Wingdings" panose="05000000000000000000" pitchFamily="2" charset="2"/>
              <a:buChar char="ü"/>
            </a:pPr>
            <a:r>
              <a:rPr lang="zh-CN" altLang="en-US" sz="1800" b="1" dirty="0"/>
              <a:t>文件系统</a:t>
            </a:r>
            <a:r>
              <a:rPr lang="en-US" altLang="zh-CN" sz="1800" dirty="0"/>
              <a:t>—</a:t>
            </a:r>
            <a:r>
              <a:rPr lang="zh-CN" altLang="en-US" sz="1800" dirty="0"/>
              <a:t>为</a:t>
            </a:r>
            <a:r>
              <a:rPr lang="en-US" altLang="zh-CN" sz="1800" dirty="0"/>
              <a:t>TI</a:t>
            </a:r>
            <a:r>
              <a:rPr lang="zh-CN" altLang="en-US" sz="1800" dirty="0"/>
              <a:t>的</a:t>
            </a:r>
            <a:r>
              <a:rPr lang="en-US" altLang="zh-CN" sz="1800" dirty="0"/>
              <a:t>CC31xx</a:t>
            </a:r>
            <a:r>
              <a:rPr lang="zh-CN" altLang="en-US" sz="1800" dirty="0"/>
              <a:t>提供文件系统功能，</a:t>
            </a:r>
            <a:r>
              <a:rPr lang="en-US" altLang="zh-CN" sz="1800" dirty="0"/>
              <a:t>CC31xx</a:t>
            </a:r>
            <a:r>
              <a:rPr lang="zh-CN" altLang="en-US" sz="1800" dirty="0"/>
              <a:t>设备和用户都可以使用该功能。</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40</a:t>
            </a:fld>
            <a:endParaRPr lang="zh-CN" altLang="en-US" dirty="0"/>
          </a:p>
        </p:txBody>
      </p:sp>
    </p:spTree>
    <p:extLst>
      <p:ext uri="{BB962C8B-B14F-4D97-AF65-F5344CB8AC3E}">
        <p14:creationId xmlns:p14="http://schemas.microsoft.com/office/powerpoint/2010/main" val="37446185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41</a:t>
            </a:fld>
            <a:endParaRPr lang="zh-CN" altLang="en-US" dirty="0"/>
          </a:p>
        </p:txBody>
      </p:sp>
      <p:sp>
        <p:nvSpPr>
          <p:cNvPr id="5" name="标题 4"/>
          <p:cNvSpPr>
            <a:spLocks noGrp="1"/>
          </p:cNvSpPr>
          <p:nvPr>
            <p:ph type="title"/>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2033905" y="1381381"/>
            <a:ext cx="5076190" cy="4095238"/>
          </a:xfrm>
          <a:prstGeom prst="rect">
            <a:avLst/>
          </a:prstGeom>
        </p:spPr>
      </p:pic>
    </p:spTree>
    <p:extLst>
      <p:ext uri="{BB962C8B-B14F-4D97-AF65-F5344CB8AC3E}">
        <p14:creationId xmlns:p14="http://schemas.microsoft.com/office/powerpoint/2010/main" val="1383780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en-US" altLang="zh-CN" dirty="0"/>
              <a:t>1</a:t>
            </a:r>
            <a:r>
              <a:rPr lang="zh-CN" altLang="en-US" dirty="0"/>
              <a:t>）了解 </a:t>
            </a:r>
            <a:r>
              <a:rPr lang="en-US" altLang="zh-CN" dirty="0"/>
              <a:t>SDK </a:t>
            </a:r>
            <a:r>
              <a:rPr lang="zh-CN" altLang="en-US" dirty="0"/>
              <a:t>库函数的基本使用方法；</a:t>
            </a:r>
          </a:p>
          <a:p>
            <a:r>
              <a:rPr lang="en-US" altLang="zh-CN" dirty="0"/>
              <a:t>2</a:t>
            </a:r>
            <a:r>
              <a:rPr lang="zh-CN" altLang="en-US" dirty="0"/>
              <a:t>）掌握 </a:t>
            </a:r>
            <a:r>
              <a:rPr lang="en-US" altLang="zh-CN" dirty="0"/>
              <a:t>CC3200 </a:t>
            </a:r>
            <a:r>
              <a:rPr lang="zh-CN" altLang="en-US" dirty="0"/>
              <a:t>的 </a:t>
            </a:r>
            <a:r>
              <a:rPr lang="en-US" altLang="zh-CN" dirty="0"/>
              <a:t>Station </a:t>
            </a:r>
            <a:r>
              <a:rPr lang="zh-CN" altLang="en-US" dirty="0"/>
              <a:t>模式，</a:t>
            </a:r>
            <a:r>
              <a:rPr lang="en-US" altLang="zh-CN" dirty="0"/>
              <a:t>AP</a:t>
            </a:r>
            <a:r>
              <a:rPr lang="zh-CN" altLang="en-US" dirty="0"/>
              <a:t>模式；</a:t>
            </a:r>
          </a:p>
          <a:p>
            <a:r>
              <a:rPr lang="en-US" altLang="zh-CN" dirty="0"/>
              <a:t>3</a:t>
            </a:r>
            <a:r>
              <a:rPr lang="zh-CN" altLang="en-US" dirty="0"/>
              <a:t>）通过 </a:t>
            </a:r>
            <a:r>
              <a:rPr lang="en-US" altLang="zh-CN" dirty="0"/>
              <a:t>Station </a:t>
            </a:r>
            <a:r>
              <a:rPr lang="zh-CN" altLang="en-US" dirty="0"/>
              <a:t>模式，学会如何将 </a:t>
            </a:r>
            <a:r>
              <a:rPr lang="en-US" altLang="zh-CN" dirty="0"/>
              <a:t>CC3200 </a:t>
            </a:r>
            <a:r>
              <a:rPr lang="zh-CN" altLang="en-US" dirty="0"/>
              <a:t>开发板连接到无线路由器 </a:t>
            </a:r>
            <a:r>
              <a:rPr lang="en-US" altLang="zh-CN" dirty="0"/>
              <a:t>AP</a:t>
            </a:r>
            <a:r>
              <a:rPr lang="zh-CN" altLang="en-US" dirty="0"/>
              <a:t>。</a:t>
            </a:r>
            <a:endParaRPr lang="en-US" altLang="zh-CN" dirty="0"/>
          </a:p>
          <a:p>
            <a:r>
              <a:rPr lang="en-US" altLang="zh-CN" dirty="0"/>
              <a:t>4</a:t>
            </a:r>
            <a:r>
              <a:rPr lang="zh-CN" altLang="en-US" dirty="0"/>
              <a:t>）通过 </a:t>
            </a:r>
            <a:r>
              <a:rPr lang="en-US" altLang="zh-CN" dirty="0"/>
              <a:t>AP</a:t>
            </a:r>
            <a:r>
              <a:rPr lang="zh-CN" altLang="en-US" dirty="0"/>
              <a:t>模式，学会如何将 </a:t>
            </a:r>
            <a:r>
              <a:rPr lang="en-US" altLang="zh-CN" dirty="0"/>
              <a:t>CC3200 </a:t>
            </a:r>
            <a:r>
              <a:rPr lang="zh-CN" altLang="en-US" dirty="0"/>
              <a:t>开发板设置</a:t>
            </a:r>
            <a:r>
              <a:rPr lang="en-US" altLang="zh-CN" dirty="0"/>
              <a:t>SSID</a:t>
            </a:r>
            <a:r>
              <a:rPr lang="zh-CN" altLang="en-US" dirty="0"/>
              <a:t>和</a:t>
            </a:r>
            <a:r>
              <a:rPr lang="en-US" altLang="zh-CN" dirty="0"/>
              <a:t>WPA</a:t>
            </a:r>
            <a:r>
              <a:rPr lang="zh-CN" altLang="en-US" dirty="0"/>
              <a:t>密码。</a:t>
            </a:r>
            <a:endParaRPr lang="en-US" altLang="zh-CN" dirty="0"/>
          </a:p>
          <a:p>
            <a:endParaRPr lang="zh-CN" altLang="en-US" dirty="0"/>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42</a:t>
            </a:fld>
            <a:endParaRPr lang="zh-CN" altLang="en-US" dirty="0"/>
          </a:p>
        </p:txBody>
      </p:sp>
      <p:sp>
        <p:nvSpPr>
          <p:cNvPr id="5" name="标题 4"/>
          <p:cNvSpPr>
            <a:spLocks noGrp="1"/>
          </p:cNvSpPr>
          <p:nvPr>
            <p:ph type="title"/>
          </p:nvPr>
        </p:nvSpPr>
        <p:spPr/>
        <p:txBody>
          <a:bodyPr/>
          <a:lstStyle/>
          <a:p>
            <a:r>
              <a:rPr lang="zh-CN" altLang="en-US" dirty="0"/>
              <a:t>实验目的</a:t>
            </a:r>
          </a:p>
        </p:txBody>
      </p:sp>
    </p:spTree>
    <p:extLst>
      <p:ext uri="{BB962C8B-B14F-4D97-AF65-F5344CB8AC3E}">
        <p14:creationId xmlns:p14="http://schemas.microsoft.com/office/powerpoint/2010/main" val="4886936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CCS3200 </a:t>
            </a:r>
            <a:r>
              <a:rPr lang="zh-CN" altLang="en-US" dirty="0"/>
              <a:t>网络链接需要引用一下工程或库文件</a:t>
            </a:r>
            <a:endParaRPr lang="en-US" altLang="zh-CN" dirty="0"/>
          </a:p>
          <a:p>
            <a:r>
              <a:rPr lang="en-US" altLang="zh-CN" dirty="0" err="1"/>
              <a:t>Ti_rtos_config</a:t>
            </a:r>
            <a:endParaRPr lang="en-US" altLang="zh-CN" dirty="0"/>
          </a:p>
          <a:p>
            <a:r>
              <a:rPr lang="en-US" altLang="zh-CN" dirty="0" err="1"/>
              <a:t>Driverlib</a:t>
            </a:r>
            <a:endParaRPr lang="en-US" altLang="zh-CN" dirty="0"/>
          </a:p>
          <a:p>
            <a:r>
              <a:rPr lang="en-US" altLang="zh-CN" dirty="0" err="1"/>
              <a:t>Osilib</a:t>
            </a:r>
            <a:endParaRPr lang="en-US" altLang="zh-CN" dirty="0"/>
          </a:p>
          <a:p>
            <a:r>
              <a:rPr lang="en-US" altLang="zh-CN" dirty="0" err="1"/>
              <a:t>simplelink</a:t>
            </a:r>
            <a:endParaRPr lang="en-US" altLang="zh-CN" dirty="0"/>
          </a:p>
          <a:p>
            <a:r>
              <a:rPr lang="zh-CN" altLang="en-US" dirty="0"/>
              <a:t>需要在导入以上工程，进行编译。编译后导入</a:t>
            </a:r>
            <a:r>
              <a:rPr lang="en-US" altLang="zh-CN" dirty="0"/>
              <a:t>AP</a:t>
            </a:r>
            <a:r>
              <a:rPr lang="zh-CN" altLang="en-US" dirty="0"/>
              <a:t>，</a:t>
            </a:r>
            <a:r>
              <a:rPr lang="en-US" altLang="zh-CN" dirty="0"/>
              <a:t>station</a:t>
            </a:r>
            <a:r>
              <a:rPr lang="zh-CN" altLang="en-US" dirty="0"/>
              <a:t>等工程</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43</a:t>
            </a:fld>
            <a:endParaRPr lang="zh-CN" altLang="en-US" dirty="0"/>
          </a:p>
        </p:txBody>
      </p:sp>
      <p:sp>
        <p:nvSpPr>
          <p:cNvPr id="5" name="标题 4"/>
          <p:cNvSpPr>
            <a:spLocks noGrp="1"/>
          </p:cNvSpPr>
          <p:nvPr>
            <p:ph type="title"/>
          </p:nvPr>
        </p:nvSpPr>
        <p:spPr/>
        <p:txBody>
          <a:bodyPr/>
          <a:lstStyle/>
          <a:p>
            <a:r>
              <a:rPr lang="zh-CN" altLang="en-US" dirty="0"/>
              <a:t>实验步骤</a:t>
            </a:r>
          </a:p>
        </p:txBody>
      </p:sp>
    </p:spTree>
    <p:extLst>
      <p:ext uri="{BB962C8B-B14F-4D97-AF65-F5344CB8AC3E}">
        <p14:creationId xmlns:p14="http://schemas.microsoft.com/office/powerpoint/2010/main" val="32973670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90549" y="847725"/>
            <a:ext cx="8420757" cy="4351338"/>
          </a:xfrm>
        </p:spPr>
        <p:txBody>
          <a:bodyPr>
            <a:noAutofit/>
          </a:bodyPr>
          <a:lstStyle/>
          <a:p>
            <a:pPr>
              <a:lnSpc>
                <a:spcPct val="120000"/>
              </a:lnSpc>
            </a:pPr>
            <a:r>
              <a:rPr lang="zh-CN" altLang="en-US" sz="2000" dirty="0"/>
              <a:t>      实验准备工作</a:t>
            </a:r>
          </a:p>
          <a:p>
            <a:pPr>
              <a:lnSpc>
                <a:spcPct val="120000"/>
              </a:lnSpc>
            </a:pPr>
            <a:r>
              <a:rPr lang="en-US" altLang="zh-CN" sz="2000" dirty="0"/>
              <a:t>1</a:t>
            </a:r>
            <a:r>
              <a:rPr lang="zh-CN" altLang="en-US" sz="2000" dirty="0"/>
              <a:t>）将 </a:t>
            </a:r>
            <a:r>
              <a:rPr lang="en-US" altLang="zh-CN" sz="2000" dirty="0"/>
              <a:t>PC </a:t>
            </a:r>
            <a:r>
              <a:rPr lang="zh-CN" altLang="en-US" sz="2000" dirty="0"/>
              <a:t>和板载仿真器通过 </a:t>
            </a:r>
            <a:r>
              <a:rPr lang="en-US" altLang="zh-CN" sz="2000" dirty="0"/>
              <a:t>USB </a:t>
            </a:r>
            <a:r>
              <a:rPr lang="zh-CN" altLang="en-US" sz="2000" dirty="0"/>
              <a:t>线相连，电源指示灯亮起。</a:t>
            </a:r>
          </a:p>
          <a:p>
            <a:pPr>
              <a:lnSpc>
                <a:spcPct val="120000"/>
              </a:lnSpc>
            </a:pPr>
            <a:r>
              <a:rPr lang="en-US" altLang="zh-CN" sz="2000" dirty="0"/>
              <a:t>2</a:t>
            </a:r>
            <a:r>
              <a:rPr lang="zh-CN" altLang="en-US" sz="2000" dirty="0"/>
              <a:t>）打开 </a:t>
            </a:r>
            <a:r>
              <a:rPr lang="en-US" altLang="zh-CN" sz="2000" dirty="0"/>
              <a:t>CCS </a:t>
            </a:r>
            <a:r>
              <a:rPr lang="zh-CN" altLang="en-US" sz="2000" dirty="0"/>
              <a:t>集成开发工具，导入 </a:t>
            </a:r>
            <a:r>
              <a:rPr lang="en-US" altLang="zh-CN" sz="2000" dirty="0"/>
              <a:t>SDK </a:t>
            </a:r>
            <a:r>
              <a:rPr lang="zh-CN" altLang="en-US" sz="2000" dirty="0"/>
              <a:t>中 </a:t>
            </a:r>
            <a:r>
              <a:rPr lang="en-US" altLang="zh-CN" sz="2000" dirty="0" err="1"/>
              <a:t>wlan_station</a:t>
            </a:r>
            <a:r>
              <a:rPr lang="en-US" altLang="zh-CN" sz="2000" dirty="0"/>
              <a:t> </a:t>
            </a:r>
            <a:r>
              <a:rPr lang="zh-CN" altLang="en-US" sz="2000" dirty="0"/>
              <a:t>相应的工程，修改 </a:t>
            </a:r>
            <a:r>
              <a:rPr lang="en-US" altLang="zh-CN" sz="2000" dirty="0" err="1"/>
              <a:t>commom.h</a:t>
            </a:r>
            <a:r>
              <a:rPr lang="en-US" altLang="zh-CN" sz="2000" dirty="0"/>
              <a:t> </a:t>
            </a:r>
            <a:r>
              <a:rPr lang="zh-CN" altLang="en-US" sz="2000" dirty="0"/>
              <a:t>中</a:t>
            </a:r>
          </a:p>
          <a:p>
            <a:pPr>
              <a:lnSpc>
                <a:spcPct val="120000"/>
              </a:lnSpc>
            </a:pPr>
            <a:r>
              <a:rPr lang="zh-CN" altLang="en-US" sz="2000" dirty="0"/>
              <a:t>相应的 </a:t>
            </a:r>
            <a:r>
              <a:rPr lang="en-US" altLang="zh-CN" sz="2000" dirty="0"/>
              <a:t>AP </a:t>
            </a:r>
            <a:r>
              <a:rPr lang="zh-CN" altLang="en-US" sz="2000" dirty="0"/>
              <a:t>参数的宏定义如</a:t>
            </a:r>
          </a:p>
          <a:p>
            <a:pPr>
              <a:lnSpc>
                <a:spcPct val="120000"/>
              </a:lnSpc>
            </a:pPr>
            <a:r>
              <a:rPr lang="en-US" altLang="zh-CN" sz="2000" dirty="0"/>
              <a:t>#define SSID_NAME “</a:t>
            </a:r>
            <a:r>
              <a:rPr lang="en-US" altLang="zh-CN" sz="2000" b="1" dirty="0"/>
              <a:t>Ti503</a:t>
            </a:r>
            <a:r>
              <a:rPr lang="en-US" altLang="zh-CN" sz="2000" dirty="0"/>
              <a:t>" /* AP SSID */</a:t>
            </a:r>
          </a:p>
          <a:p>
            <a:pPr>
              <a:lnSpc>
                <a:spcPct val="120000"/>
              </a:lnSpc>
            </a:pPr>
            <a:r>
              <a:rPr lang="en-US" altLang="zh-CN" sz="2000" dirty="0"/>
              <a:t>#define SECURITY_TYPE </a:t>
            </a:r>
            <a:r>
              <a:rPr lang="en-US" altLang="zh-CN" sz="2000" b="1" dirty="0"/>
              <a:t>SL_SEC_TYPE_WPA_WPA2 </a:t>
            </a:r>
            <a:r>
              <a:rPr lang="en-US" altLang="zh-CN" sz="2000" dirty="0"/>
              <a:t>/* Security type (OPEN or WEP or WPA</a:t>
            </a:r>
          </a:p>
          <a:p>
            <a:pPr>
              <a:lnSpc>
                <a:spcPct val="120000"/>
              </a:lnSpc>
            </a:pPr>
            <a:r>
              <a:rPr lang="en-US" altLang="zh-CN" sz="2000" dirty="0"/>
              <a:t>#define SECURITY_KEY “</a:t>
            </a:r>
            <a:r>
              <a:rPr lang="en-US" altLang="zh-CN" sz="2000" b="1" dirty="0"/>
              <a:t>12345678</a:t>
            </a:r>
            <a:r>
              <a:rPr lang="en-US" altLang="zh-CN" sz="2000" dirty="0"/>
              <a:t>" /* Password of the secured AP */</a:t>
            </a:r>
          </a:p>
          <a:p>
            <a:pPr>
              <a:lnSpc>
                <a:spcPct val="120000"/>
              </a:lnSpc>
            </a:pPr>
            <a:r>
              <a:rPr lang="en-US" altLang="zh-CN" sz="2000" dirty="0"/>
              <a:t>3</a:t>
            </a:r>
            <a:r>
              <a:rPr lang="zh-CN" altLang="en-US" sz="2000" dirty="0"/>
              <a:t>）调试过程：选择 对该工程进行编译链接直到无编译错误显示。然后选择 ，</a:t>
            </a:r>
          </a:p>
          <a:p>
            <a:pPr>
              <a:lnSpc>
                <a:spcPct val="120000"/>
              </a:lnSpc>
            </a:pPr>
            <a:r>
              <a:rPr lang="zh-CN" altLang="en-US" sz="2000" dirty="0"/>
              <a:t>将程序下载到实验板中。程序运行并进入 </a:t>
            </a:r>
            <a:r>
              <a:rPr lang="en-US" altLang="zh-CN" sz="2000" dirty="0"/>
              <a:t>Debug </a:t>
            </a:r>
            <a:r>
              <a:rPr lang="zh-CN" altLang="en-US" sz="2000" dirty="0"/>
              <a:t>模式。</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44</a:t>
            </a:fld>
            <a:endParaRPr lang="zh-CN" altLang="en-US" dirty="0"/>
          </a:p>
        </p:txBody>
      </p:sp>
    </p:spTree>
    <p:extLst>
      <p:ext uri="{BB962C8B-B14F-4D97-AF65-F5344CB8AC3E}">
        <p14:creationId xmlns:p14="http://schemas.microsoft.com/office/powerpoint/2010/main" val="25727625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86733" y="936625"/>
            <a:ext cx="7886700" cy="4351338"/>
          </a:xfrm>
        </p:spPr>
        <p:txBody>
          <a:bodyPr/>
          <a:lstStyle/>
          <a:p>
            <a:r>
              <a:rPr lang="zh-CN" altLang="en-US" dirty="0"/>
              <a:t>当 </a:t>
            </a:r>
            <a:r>
              <a:rPr lang="en-US" altLang="zh-CN" dirty="0"/>
              <a:t>CC3200 </a:t>
            </a:r>
            <a:r>
              <a:rPr lang="zh-CN" altLang="en-US" dirty="0"/>
              <a:t>开发板连接上指定的 </a:t>
            </a:r>
            <a:r>
              <a:rPr lang="en-US" altLang="zh-CN" dirty="0"/>
              <a:t>AP </a:t>
            </a:r>
            <a:r>
              <a:rPr lang="zh-CN" altLang="en-US" dirty="0"/>
              <a:t>之后，通过终端</a:t>
            </a:r>
            <a:r>
              <a:rPr lang="en-US" altLang="zh-CN" dirty="0"/>
              <a:t>/</a:t>
            </a:r>
            <a:r>
              <a:rPr lang="zh-CN" altLang="en-US" dirty="0"/>
              <a:t>串口调试助手返回 </a:t>
            </a:r>
            <a:r>
              <a:rPr lang="en-US" altLang="zh-CN" dirty="0"/>
              <a:t>cc3200 </a:t>
            </a:r>
            <a:r>
              <a:rPr lang="zh-CN" altLang="en-US" dirty="0"/>
              <a:t>被分配的 </a:t>
            </a:r>
            <a:r>
              <a:rPr lang="en-US" altLang="zh-CN" dirty="0"/>
              <a:t>IP</a:t>
            </a:r>
            <a:r>
              <a:rPr lang="zh-CN" altLang="en-US" dirty="0"/>
              <a:t>地址等信息。</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45</a:t>
            </a:fld>
            <a:endParaRPr lang="zh-CN" altLang="en-US" dirty="0"/>
          </a:p>
        </p:txBody>
      </p:sp>
      <p:pic>
        <p:nvPicPr>
          <p:cNvPr id="6" name="图片 5"/>
          <p:cNvPicPr>
            <a:picLocks noChangeAspect="1"/>
          </p:cNvPicPr>
          <p:nvPr/>
        </p:nvPicPr>
        <p:blipFill>
          <a:blip r:embed="rId2"/>
          <a:stretch>
            <a:fillRect/>
          </a:stretch>
        </p:blipFill>
        <p:spPr>
          <a:xfrm>
            <a:off x="1060451" y="2295464"/>
            <a:ext cx="6838950" cy="4390702"/>
          </a:xfrm>
          <a:prstGeom prst="rect">
            <a:avLst/>
          </a:prstGeom>
        </p:spPr>
      </p:pic>
    </p:spTree>
    <p:extLst>
      <p:ext uri="{BB962C8B-B14F-4D97-AF65-F5344CB8AC3E}">
        <p14:creationId xmlns:p14="http://schemas.microsoft.com/office/powerpoint/2010/main" val="7854553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46</a:t>
            </a:fld>
            <a:endParaRPr lang="zh-CN" altLang="en-US" dirty="0"/>
          </a:p>
        </p:txBody>
      </p:sp>
      <p:sp>
        <p:nvSpPr>
          <p:cNvPr id="5" name="标题 4"/>
          <p:cNvSpPr>
            <a:spLocks noGrp="1"/>
          </p:cNvSpPr>
          <p:nvPr>
            <p:ph type="title"/>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1599425" y="365125"/>
            <a:ext cx="5394499" cy="6189038"/>
          </a:xfrm>
          <a:prstGeom prst="rect">
            <a:avLst/>
          </a:prstGeom>
        </p:spPr>
      </p:pic>
    </p:spTree>
    <p:extLst>
      <p:ext uri="{BB962C8B-B14F-4D97-AF65-F5344CB8AC3E}">
        <p14:creationId xmlns:p14="http://schemas.microsoft.com/office/powerpoint/2010/main" val="37883719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47</a:t>
            </a:fld>
            <a:endParaRPr lang="zh-CN" altLang="en-US" dirty="0"/>
          </a:p>
        </p:txBody>
      </p:sp>
      <p:sp>
        <p:nvSpPr>
          <p:cNvPr id="5" name="标题 4"/>
          <p:cNvSpPr>
            <a:spLocks noGrp="1"/>
          </p:cNvSpPr>
          <p:nvPr>
            <p:ph type="title"/>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628650" y="633096"/>
            <a:ext cx="7952381" cy="6088379"/>
          </a:xfrm>
          <a:prstGeom prst="rect">
            <a:avLst/>
          </a:prstGeom>
        </p:spPr>
      </p:pic>
    </p:spTree>
    <p:extLst>
      <p:ext uri="{BB962C8B-B14F-4D97-AF65-F5344CB8AC3E}">
        <p14:creationId xmlns:p14="http://schemas.microsoft.com/office/powerpoint/2010/main" val="37711217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49" y="1117600"/>
            <a:ext cx="8044783" cy="5059363"/>
          </a:xfrm>
        </p:spPr>
        <p:txBody>
          <a:bodyPr>
            <a:normAutofit fontScale="70000" lnSpcReduction="20000"/>
          </a:bodyPr>
          <a:lstStyle/>
          <a:p>
            <a:pPr>
              <a:lnSpc>
                <a:spcPct val="130000"/>
              </a:lnSpc>
            </a:pPr>
            <a:r>
              <a:rPr lang="zh-CN" altLang="en-US" dirty="0"/>
              <a:t>本实验基于 </a:t>
            </a:r>
            <a:r>
              <a:rPr lang="en-US" altLang="zh-CN" dirty="0"/>
              <a:t>CC3200 SDK </a:t>
            </a:r>
            <a:r>
              <a:rPr lang="zh-CN" altLang="en-US" dirty="0"/>
              <a:t>的网络基础实验，在此基础上我们通过开出一个单独的任务（</a:t>
            </a:r>
            <a:r>
              <a:rPr lang="en-US" altLang="zh-CN" dirty="0" err="1"/>
              <a:t>WlanStationMode</a:t>
            </a:r>
            <a:r>
              <a:rPr lang="zh-CN" altLang="en-US" dirty="0"/>
              <a:t>）来实现 </a:t>
            </a:r>
            <a:r>
              <a:rPr lang="en-US" altLang="zh-CN" dirty="0"/>
              <a:t>Station </a:t>
            </a:r>
            <a:r>
              <a:rPr lang="zh-CN" altLang="en-US" dirty="0"/>
              <a:t>工作模式</a:t>
            </a:r>
            <a:r>
              <a:rPr lang="en-US" altLang="zh-CN" dirty="0"/>
              <a:t>.</a:t>
            </a:r>
            <a:r>
              <a:rPr lang="zh-CN" altLang="en-US" dirty="0"/>
              <a:t>对于工作在 </a:t>
            </a:r>
            <a:r>
              <a:rPr lang="en-US" altLang="zh-CN" dirty="0"/>
              <a:t>Station </a:t>
            </a:r>
            <a:r>
              <a:rPr lang="zh-CN" altLang="en-US" dirty="0"/>
              <a:t>模式下的 </a:t>
            </a:r>
            <a:r>
              <a:rPr lang="en-US" altLang="zh-CN" dirty="0"/>
              <a:t>CC3200</a:t>
            </a:r>
            <a:r>
              <a:rPr lang="zh-CN" altLang="en-US" dirty="0"/>
              <a:t>，从宏观上讲，</a:t>
            </a:r>
            <a:r>
              <a:rPr lang="en-US" altLang="zh-CN" dirty="0"/>
              <a:t>CC3200 </a:t>
            </a:r>
            <a:r>
              <a:rPr lang="zh-CN" altLang="en-US" dirty="0"/>
              <a:t>开发板作为一个无线终端（可以想象成一个将要接入 </a:t>
            </a:r>
            <a:r>
              <a:rPr lang="en-US" altLang="zh-CN" dirty="0" err="1"/>
              <a:t>WiFi</a:t>
            </a:r>
            <a:r>
              <a:rPr lang="en-US" altLang="zh-CN" dirty="0"/>
              <a:t> </a:t>
            </a:r>
            <a:r>
              <a:rPr lang="zh-CN" altLang="en-US" dirty="0"/>
              <a:t>网络的手机或者 </a:t>
            </a:r>
            <a:r>
              <a:rPr lang="en-US" altLang="zh-CN" dirty="0"/>
              <a:t>Pad</a:t>
            </a:r>
            <a:r>
              <a:rPr lang="zh-CN" altLang="en-US" dirty="0"/>
              <a:t>）可以接入指定的无线网络（</a:t>
            </a:r>
            <a:r>
              <a:rPr lang="en-US" altLang="zh-CN" dirty="0"/>
              <a:t>AP</a:t>
            </a:r>
            <a:r>
              <a:rPr lang="zh-CN" altLang="en-US" dirty="0"/>
              <a:t>）</a:t>
            </a:r>
            <a:endParaRPr lang="en-US" altLang="zh-CN" dirty="0"/>
          </a:p>
          <a:p>
            <a:r>
              <a:rPr lang="en-US" altLang="zh-CN" dirty="0"/>
              <a:t>CC3200</a:t>
            </a:r>
            <a:r>
              <a:rPr lang="zh-CN" altLang="en-US" dirty="0"/>
              <a:t>开发板首先通过</a:t>
            </a:r>
            <a:r>
              <a:rPr lang="en-US" altLang="zh-CN" b="1" dirty="0" err="1"/>
              <a:t>VStartSimpleLinkSpawnTask</a:t>
            </a:r>
            <a:r>
              <a:rPr lang="zh-CN" altLang="en-US" b="1" dirty="0"/>
              <a:t>函数建立任务</a:t>
            </a:r>
            <a:endParaRPr lang="en-US" altLang="zh-CN" dirty="0"/>
          </a:p>
          <a:p>
            <a:r>
              <a:rPr lang="en-US" altLang="zh-CN" dirty="0"/>
              <a:t>// Start the </a:t>
            </a:r>
            <a:r>
              <a:rPr lang="en-US" altLang="zh-CN" dirty="0" err="1"/>
              <a:t>SimpleLink</a:t>
            </a:r>
            <a:r>
              <a:rPr lang="en-US" altLang="zh-CN" dirty="0"/>
              <a:t> Host</a:t>
            </a:r>
            <a:r>
              <a:rPr lang="zh-CN" altLang="en-US" dirty="0"/>
              <a:t>    </a:t>
            </a:r>
            <a:r>
              <a:rPr lang="en-US" altLang="zh-CN" dirty="0"/>
              <a:t>//</a:t>
            </a:r>
          </a:p>
          <a:p>
            <a:pPr marL="0" indent="0">
              <a:buNone/>
            </a:pPr>
            <a:r>
              <a:rPr lang="en-US" altLang="zh-CN" dirty="0" err="1"/>
              <a:t>lRetVal</a:t>
            </a:r>
            <a:r>
              <a:rPr lang="en-US" altLang="zh-CN" dirty="0"/>
              <a:t> = </a:t>
            </a:r>
            <a:r>
              <a:rPr lang="en-US" altLang="zh-CN" b="1" dirty="0" err="1"/>
              <a:t>VStartSimpleLinkSpawnTask</a:t>
            </a:r>
            <a:r>
              <a:rPr lang="en-US" altLang="zh-CN" b="1" dirty="0"/>
              <a:t>(SPAWN_TASK_PRIORITY);</a:t>
            </a:r>
          </a:p>
          <a:p>
            <a:pPr marL="0" indent="0">
              <a:buNone/>
            </a:pPr>
            <a:r>
              <a:rPr lang="zh-CN" altLang="en-US" b="1" dirty="0"/>
              <a:t>通过</a:t>
            </a:r>
            <a:r>
              <a:rPr lang="en-US" altLang="zh-CN" b="1" dirty="0" err="1"/>
              <a:t>osi_TaskCreate</a:t>
            </a:r>
            <a:r>
              <a:rPr lang="zh-CN" altLang="en-US" b="1" dirty="0"/>
              <a:t>，创建具体任务，</a:t>
            </a:r>
            <a:endParaRPr lang="en-US" altLang="zh-CN" b="1" dirty="0"/>
          </a:p>
          <a:p>
            <a:r>
              <a:rPr lang="en-US" altLang="zh-CN" dirty="0"/>
              <a:t> // Start the </a:t>
            </a:r>
            <a:r>
              <a:rPr lang="en-US" altLang="zh-CN" dirty="0" err="1"/>
              <a:t>WlanStationMode</a:t>
            </a:r>
            <a:r>
              <a:rPr lang="en-US" altLang="zh-CN" dirty="0"/>
              <a:t> task</a:t>
            </a:r>
            <a:r>
              <a:rPr lang="zh-CN" altLang="en-US" dirty="0"/>
              <a:t>    </a:t>
            </a:r>
            <a:r>
              <a:rPr lang="en-US" altLang="zh-CN" dirty="0"/>
              <a:t>//</a:t>
            </a:r>
          </a:p>
          <a:p>
            <a:r>
              <a:rPr lang="en-US" altLang="zh-CN" dirty="0"/>
              <a:t>    </a:t>
            </a:r>
            <a:r>
              <a:rPr lang="en-US" altLang="zh-CN" dirty="0" err="1"/>
              <a:t>lRetVal</a:t>
            </a:r>
            <a:r>
              <a:rPr lang="en-US" altLang="zh-CN" dirty="0"/>
              <a:t> = </a:t>
            </a:r>
            <a:r>
              <a:rPr lang="en-US" altLang="zh-CN" b="1" dirty="0" err="1"/>
              <a:t>osi_TaskCreate</a:t>
            </a:r>
            <a:r>
              <a:rPr lang="en-US" altLang="zh-CN" b="1" dirty="0"/>
              <a:t>( </a:t>
            </a:r>
            <a:r>
              <a:rPr lang="en-US" altLang="zh-CN" b="1" dirty="0" err="1">
                <a:solidFill>
                  <a:srgbClr val="FF0000"/>
                </a:solidFill>
              </a:rPr>
              <a:t>WlanStationMode</a:t>
            </a:r>
            <a:r>
              <a:rPr lang="en-US" altLang="zh-CN" b="1" dirty="0"/>
              <a:t>, \</a:t>
            </a:r>
          </a:p>
          <a:p>
            <a:r>
              <a:rPr lang="en-US" altLang="zh-CN" dirty="0"/>
              <a:t>                                (</a:t>
            </a:r>
            <a:r>
              <a:rPr lang="en-US" altLang="zh-CN" b="1" dirty="0" err="1"/>
              <a:t>const</a:t>
            </a:r>
            <a:r>
              <a:rPr lang="en-US" altLang="zh-CN" b="1" dirty="0"/>
              <a:t> signed char*)"</a:t>
            </a:r>
            <a:r>
              <a:rPr lang="en-US" altLang="zh-CN" b="1" dirty="0" err="1"/>
              <a:t>Wlan</a:t>
            </a:r>
            <a:r>
              <a:rPr lang="en-US" altLang="zh-CN" b="1" dirty="0"/>
              <a:t> Station Task", \</a:t>
            </a:r>
          </a:p>
          <a:p>
            <a:r>
              <a:rPr lang="en-US" altLang="zh-CN" dirty="0"/>
              <a:t>                                OSI_STACK_SIZE, NULL, 1, NULL );</a:t>
            </a:r>
          </a:p>
          <a:p>
            <a:r>
              <a:rPr lang="zh-CN" altLang="en-US" dirty="0"/>
              <a:t>之后通过</a:t>
            </a:r>
            <a:r>
              <a:rPr lang="en-US" altLang="zh-CN" dirty="0" err="1"/>
              <a:t>WlanConnect</a:t>
            </a:r>
            <a:r>
              <a:rPr lang="en-US" altLang="zh-CN" dirty="0"/>
              <a:t>()</a:t>
            </a:r>
            <a:r>
              <a:rPr lang="zh-CN" altLang="en-US" dirty="0"/>
              <a:t>函数连接到程序宏定义中指定的</a:t>
            </a:r>
            <a:r>
              <a:rPr lang="en-US" altLang="zh-CN" dirty="0"/>
              <a:t>AP</a:t>
            </a:r>
            <a:r>
              <a:rPr lang="zh-CN" altLang="en-US" dirty="0"/>
              <a:t>。</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48</a:t>
            </a:fld>
            <a:endParaRPr lang="zh-CN" altLang="en-US" dirty="0"/>
          </a:p>
        </p:txBody>
      </p:sp>
      <p:sp>
        <p:nvSpPr>
          <p:cNvPr id="5" name="标题 4"/>
          <p:cNvSpPr>
            <a:spLocks noGrp="1"/>
          </p:cNvSpPr>
          <p:nvPr>
            <p:ph type="title"/>
          </p:nvPr>
        </p:nvSpPr>
        <p:spPr/>
        <p:txBody>
          <a:bodyPr/>
          <a:lstStyle/>
          <a:p>
            <a:r>
              <a:rPr lang="zh-CN" altLang="en-US" dirty="0"/>
              <a:t>实验原理</a:t>
            </a:r>
          </a:p>
        </p:txBody>
      </p:sp>
    </p:spTree>
    <p:extLst>
      <p:ext uri="{BB962C8B-B14F-4D97-AF65-F5344CB8AC3E}">
        <p14:creationId xmlns:p14="http://schemas.microsoft.com/office/powerpoint/2010/main" val="3955387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49</a:t>
            </a:fld>
            <a:endParaRPr lang="zh-CN" altLang="en-US" dirty="0"/>
          </a:p>
        </p:txBody>
      </p:sp>
      <p:sp>
        <p:nvSpPr>
          <p:cNvPr id="5" name="标题 4"/>
          <p:cNvSpPr>
            <a:spLocks noGrp="1"/>
          </p:cNvSpPr>
          <p:nvPr>
            <p:ph type="title"/>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672000" y="1233762"/>
            <a:ext cx="7800000" cy="4390476"/>
          </a:xfrm>
          <a:prstGeom prst="rect">
            <a:avLst/>
          </a:prstGeom>
        </p:spPr>
      </p:pic>
    </p:spTree>
    <p:extLst>
      <p:ext uri="{BB962C8B-B14F-4D97-AF65-F5344CB8AC3E}">
        <p14:creationId xmlns:p14="http://schemas.microsoft.com/office/powerpoint/2010/main" val="395816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775" y="57150"/>
            <a:ext cx="8428038" cy="581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2" name="文本框 2"/>
          <p:cNvSpPr txBox="1">
            <a:spLocks noChangeArrowheads="1"/>
          </p:cNvSpPr>
          <p:nvPr/>
        </p:nvSpPr>
        <p:spPr bwMode="auto">
          <a:xfrm>
            <a:off x="146050" y="5867400"/>
            <a:ext cx="88534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t>ISM(Industrial Scientific Medical) Band，此频段主要是开放给工业、科学、医学三个主要机构使用，该频段是依据美国联邦通讯委员会(FCC)所定义出来，属于Free License，并没有所谓使用授权的限制。</a:t>
            </a:r>
          </a:p>
        </p:txBody>
      </p:sp>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20238239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50</a:t>
            </a:fld>
            <a:endParaRPr lang="zh-CN" altLang="en-US" dirty="0"/>
          </a:p>
        </p:txBody>
      </p:sp>
      <p:sp>
        <p:nvSpPr>
          <p:cNvPr id="5" name="标题 4"/>
          <p:cNvSpPr>
            <a:spLocks noGrp="1"/>
          </p:cNvSpPr>
          <p:nvPr>
            <p:ph type="title"/>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900571" y="1805190"/>
            <a:ext cx="7342857" cy="3247619"/>
          </a:xfrm>
          <a:prstGeom prst="rect">
            <a:avLst/>
          </a:prstGeom>
        </p:spPr>
      </p:pic>
    </p:spTree>
    <p:extLst>
      <p:ext uri="{BB962C8B-B14F-4D97-AF65-F5344CB8AC3E}">
        <p14:creationId xmlns:p14="http://schemas.microsoft.com/office/powerpoint/2010/main" val="24738311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51</a:t>
            </a:fld>
            <a:endParaRPr lang="zh-CN" altLang="en-US" dirty="0"/>
          </a:p>
        </p:txBody>
      </p:sp>
      <p:sp>
        <p:nvSpPr>
          <p:cNvPr id="5" name="标题 4"/>
          <p:cNvSpPr>
            <a:spLocks noGrp="1"/>
          </p:cNvSpPr>
          <p:nvPr>
            <p:ph type="title"/>
          </p:nvPr>
        </p:nvSpPr>
        <p:spPr/>
        <p:txBody>
          <a:bodyPr/>
          <a:lstStyle/>
          <a:p>
            <a:r>
              <a:rPr lang="en-US" altLang="zh-CN" dirty="0"/>
              <a:t>  </a:t>
            </a:r>
            <a:r>
              <a:rPr lang="en-US" altLang="zh-CN" dirty="0" err="1"/>
              <a:t>simplelingk</a:t>
            </a:r>
            <a:r>
              <a:rPr lang="zh-CN" altLang="en-US" dirty="0"/>
              <a:t>例程库</a:t>
            </a:r>
          </a:p>
        </p:txBody>
      </p:sp>
      <p:pic>
        <p:nvPicPr>
          <p:cNvPr id="6" name="图片 5"/>
          <p:cNvPicPr>
            <a:picLocks noChangeAspect="1"/>
          </p:cNvPicPr>
          <p:nvPr/>
        </p:nvPicPr>
        <p:blipFill>
          <a:blip r:embed="rId2"/>
          <a:stretch>
            <a:fillRect/>
          </a:stretch>
        </p:blipFill>
        <p:spPr>
          <a:xfrm>
            <a:off x="422694" y="2141792"/>
            <a:ext cx="8644439" cy="3616200"/>
          </a:xfrm>
          <a:prstGeom prst="rect">
            <a:avLst/>
          </a:prstGeom>
        </p:spPr>
      </p:pic>
    </p:spTree>
    <p:extLst>
      <p:ext uri="{BB962C8B-B14F-4D97-AF65-F5344CB8AC3E}">
        <p14:creationId xmlns:p14="http://schemas.microsoft.com/office/powerpoint/2010/main" val="37586135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52</a:t>
            </a:fld>
            <a:endParaRPr lang="zh-CN" altLang="en-US" dirty="0"/>
          </a:p>
        </p:txBody>
      </p:sp>
      <p:sp>
        <p:nvSpPr>
          <p:cNvPr id="5" name="标题 4"/>
          <p:cNvSpPr>
            <a:spLocks noGrp="1"/>
          </p:cNvSpPr>
          <p:nvPr>
            <p:ph type="title"/>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143428" y="1289886"/>
            <a:ext cx="8857143" cy="2400000"/>
          </a:xfrm>
          <a:prstGeom prst="rect">
            <a:avLst/>
          </a:prstGeom>
        </p:spPr>
      </p:pic>
      <p:pic>
        <p:nvPicPr>
          <p:cNvPr id="7" name="图片 6"/>
          <p:cNvPicPr>
            <a:picLocks noChangeAspect="1"/>
          </p:cNvPicPr>
          <p:nvPr/>
        </p:nvPicPr>
        <p:blipFill>
          <a:blip r:embed="rId3"/>
          <a:stretch>
            <a:fillRect/>
          </a:stretch>
        </p:blipFill>
        <p:spPr>
          <a:xfrm>
            <a:off x="524381" y="3839602"/>
            <a:ext cx="8476190" cy="2514286"/>
          </a:xfrm>
          <a:prstGeom prst="rect">
            <a:avLst/>
          </a:prstGeom>
        </p:spPr>
      </p:pic>
    </p:spTree>
    <p:extLst>
      <p:ext uri="{BB962C8B-B14F-4D97-AF65-F5344CB8AC3E}">
        <p14:creationId xmlns:p14="http://schemas.microsoft.com/office/powerpoint/2010/main" val="12099695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53</a:t>
            </a:fld>
            <a:endParaRPr lang="zh-CN" altLang="en-US" dirty="0"/>
          </a:p>
        </p:txBody>
      </p:sp>
      <p:sp>
        <p:nvSpPr>
          <p:cNvPr id="5" name="标题 4"/>
          <p:cNvSpPr>
            <a:spLocks noGrp="1"/>
          </p:cNvSpPr>
          <p:nvPr>
            <p:ph type="title"/>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628650" y="1263365"/>
            <a:ext cx="8295238" cy="2304762"/>
          </a:xfrm>
          <a:prstGeom prst="rect">
            <a:avLst/>
          </a:prstGeom>
        </p:spPr>
      </p:pic>
      <p:pic>
        <p:nvPicPr>
          <p:cNvPr id="7" name="图片 6"/>
          <p:cNvPicPr>
            <a:picLocks noChangeAspect="1"/>
          </p:cNvPicPr>
          <p:nvPr/>
        </p:nvPicPr>
        <p:blipFill>
          <a:blip r:embed="rId3"/>
          <a:stretch>
            <a:fillRect/>
          </a:stretch>
        </p:blipFill>
        <p:spPr>
          <a:xfrm>
            <a:off x="610497" y="3921424"/>
            <a:ext cx="8295238" cy="2390476"/>
          </a:xfrm>
          <a:prstGeom prst="rect">
            <a:avLst/>
          </a:prstGeom>
        </p:spPr>
      </p:pic>
    </p:spTree>
    <p:extLst>
      <p:ext uri="{BB962C8B-B14F-4D97-AF65-F5344CB8AC3E}">
        <p14:creationId xmlns:p14="http://schemas.microsoft.com/office/powerpoint/2010/main" val="23981549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1</a:t>
            </a:r>
            <a:r>
              <a:rPr lang="zh-CN" altLang="en-US" dirty="0"/>
              <a:t>）掌握 </a:t>
            </a:r>
            <a:r>
              <a:rPr lang="en-US" altLang="zh-CN" dirty="0"/>
              <a:t>CC3200 SDK </a:t>
            </a:r>
            <a:r>
              <a:rPr lang="zh-CN" altLang="en-US" dirty="0"/>
              <a:t>库函数的基本使用方法；</a:t>
            </a:r>
          </a:p>
          <a:p>
            <a:r>
              <a:rPr lang="en-US" altLang="zh-CN" dirty="0"/>
              <a:t>2</a:t>
            </a:r>
            <a:r>
              <a:rPr lang="zh-CN" altLang="en-US" dirty="0"/>
              <a:t>）掌握 </a:t>
            </a:r>
            <a:r>
              <a:rPr lang="en-US" altLang="zh-CN" dirty="0"/>
              <a:t>CC3200 </a:t>
            </a:r>
            <a:r>
              <a:rPr lang="zh-CN" altLang="en-US" dirty="0"/>
              <a:t>的 </a:t>
            </a:r>
            <a:r>
              <a:rPr lang="en-US" altLang="zh-CN" dirty="0"/>
              <a:t>AP </a:t>
            </a:r>
            <a:r>
              <a:rPr lang="zh-CN" altLang="en-US" dirty="0"/>
              <a:t>模式；</a:t>
            </a:r>
          </a:p>
          <a:p>
            <a:r>
              <a:rPr lang="en-US" altLang="zh-CN" dirty="0"/>
              <a:t>3</a:t>
            </a:r>
            <a:r>
              <a:rPr lang="zh-CN" altLang="en-US" dirty="0"/>
              <a:t>）通过 </a:t>
            </a:r>
            <a:r>
              <a:rPr lang="en-US" altLang="zh-CN" dirty="0"/>
              <a:t>AP </a:t>
            </a:r>
            <a:r>
              <a:rPr lang="zh-CN" altLang="en-US" dirty="0"/>
              <a:t>模式，将其他无线终端连接到 </a:t>
            </a:r>
            <a:r>
              <a:rPr lang="en-US" altLang="zh-CN" dirty="0"/>
              <a:t>CC3200 </a:t>
            </a:r>
            <a:r>
              <a:rPr lang="zh-CN" altLang="en-US" dirty="0"/>
              <a:t>的 </a:t>
            </a:r>
            <a:r>
              <a:rPr lang="en-US" altLang="zh-CN" dirty="0"/>
              <a:t>AP</a:t>
            </a:r>
            <a:r>
              <a:rPr lang="zh-CN" altLang="en-US" dirty="0"/>
              <a:t>。</a:t>
            </a:r>
            <a:endParaRPr lang="en-US" altLang="zh-CN" dirty="0"/>
          </a:p>
          <a:p>
            <a:endParaRPr lang="en-US" altLang="zh-CN" dirty="0"/>
          </a:p>
          <a:p>
            <a:r>
              <a:rPr lang="zh-CN" altLang="en-US" dirty="0"/>
              <a:t>易错点，在于</a:t>
            </a:r>
            <a:r>
              <a:rPr lang="en-US" altLang="zh-CN" dirty="0" err="1"/>
              <a:t>tirtos_config</a:t>
            </a:r>
            <a:r>
              <a:rPr lang="zh-CN" altLang="en-US" dirty="0"/>
              <a:t>工程的设计</a:t>
            </a:r>
            <a:endParaRPr lang="en-US" altLang="zh-CN" dirty="0"/>
          </a:p>
          <a:p>
            <a:endParaRPr lang="zh-CN" altLang="en-US" dirty="0"/>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54</a:t>
            </a:fld>
            <a:endParaRPr lang="zh-CN" altLang="en-US" dirty="0"/>
          </a:p>
        </p:txBody>
      </p:sp>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5213181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4479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 name="文本框 3"/>
          <p:cNvSpPr txBox="1"/>
          <p:nvPr/>
        </p:nvSpPr>
        <p:spPr>
          <a:xfrm>
            <a:off x="5775129" y="1250721"/>
            <a:ext cx="3489353" cy="39395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0" b="0" i="0" u="none" strike="noStrike" kern="1200" cap="none" spc="0" normalizeH="0" baseline="0" noProof="0" dirty="0">
                <a:ln w="28575">
                  <a:solidFill>
                    <a:prstClr val="white"/>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effectLst/>
                <a:uLnTx/>
                <a:uFillTx/>
                <a:latin typeface="Franklin Gothic Demi Cond" panose="020B0706030402020204" pitchFamily="34" charset="0"/>
                <a:ea typeface="等线" panose="02010600030101010101" pitchFamily="2" charset="-122"/>
                <a:cs typeface="+mn-cs"/>
              </a:rPr>
              <a:t>04</a:t>
            </a:r>
            <a:endParaRPr kumimoji="0" lang="zh-CN" altLang="en-US" sz="25000" b="0" i="0" u="none" strike="noStrike" kern="1200" cap="none" spc="0" normalizeH="0" baseline="0" noProof="0" dirty="0">
              <a:ln w="28575">
                <a:solidFill>
                  <a:prstClr val="white"/>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effectLst/>
              <a:uLnTx/>
              <a:uFillTx/>
              <a:latin typeface="Franklin Gothic Demi Cond" panose="020B0706030402020204" pitchFamily="34" charset="0"/>
              <a:ea typeface="等线" panose="02010600030101010101" pitchFamily="2" charset="-122"/>
              <a:cs typeface="+mn-cs"/>
            </a:endParaRPr>
          </a:p>
        </p:txBody>
      </p:sp>
      <p:sp>
        <p:nvSpPr>
          <p:cNvPr id="6" name="文本框 5"/>
          <p:cNvSpPr txBox="1"/>
          <p:nvPr/>
        </p:nvSpPr>
        <p:spPr>
          <a:xfrm>
            <a:off x="1755977" y="2972578"/>
            <a:ext cx="258570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3763B1"/>
                </a:solidFill>
                <a:effectLst/>
                <a:uLnTx/>
                <a:uFillTx/>
                <a:latin typeface="微软雅黑" panose="020B0503020204020204" pitchFamily="34" charset="-122"/>
                <a:ea typeface="微软雅黑" panose="020B0503020204020204" pitchFamily="34" charset="-122"/>
                <a:cs typeface="+mn-cs"/>
              </a:rPr>
              <a:t>RTOS</a:t>
            </a:r>
            <a:r>
              <a:rPr kumimoji="0" lang="zh-CN" altLang="en-US" sz="4000" b="1" i="0" u="none" strike="noStrike" kern="1200" cap="none" spc="0" normalizeH="0" baseline="0" noProof="0" dirty="0">
                <a:ln>
                  <a:noFill/>
                </a:ln>
                <a:solidFill>
                  <a:srgbClr val="3763B1"/>
                </a:solidFill>
                <a:effectLst/>
                <a:uLnTx/>
                <a:uFillTx/>
                <a:latin typeface="微软雅黑" panose="020B0503020204020204" pitchFamily="34" charset="-122"/>
                <a:ea typeface="微软雅黑" panose="020B0503020204020204" pitchFamily="34" charset="-122"/>
                <a:cs typeface="+mn-cs"/>
              </a:rPr>
              <a:t>介绍</a:t>
            </a:r>
          </a:p>
        </p:txBody>
      </p:sp>
      <p:pic>
        <p:nvPicPr>
          <p:cNvPr id="7" name="图片 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p:blipFill>
        <p:spPr>
          <a:xfrm>
            <a:off x="206875" y="152400"/>
            <a:ext cx="2517275" cy="679161"/>
          </a:xfrm>
          <a:prstGeom prst="rect">
            <a:avLst/>
          </a:prstGeom>
        </p:spPr>
      </p:pic>
    </p:spTree>
    <p:extLst>
      <p:ext uri="{BB962C8B-B14F-4D97-AF65-F5344CB8AC3E}">
        <p14:creationId xmlns:p14="http://schemas.microsoft.com/office/powerpoint/2010/main" val="14749604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文本框 1"/>
          <p:cNvSpPr txBox="1">
            <a:spLocks noChangeArrowheads="1"/>
          </p:cNvSpPr>
          <p:nvPr/>
        </p:nvSpPr>
        <p:spPr bwMode="auto">
          <a:xfrm>
            <a:off x="0" y="0"/>
            <a:ext cx="236220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t>RTOS</a:t>
            </a:r>
            <a:r>
              <a:rPr lang="zh-CN" altLang="en-US" sz="3600" b="1"/>
              <a:t>简介</a:t>
            </a:r>
          </a:p>
        </p:txBody>
      </p:sp>
      <p:sp>
        <p:nvSpPr>
          <p:cNvPr id="21508" name="文本框 2"/>
          <p:cNvSpPr txBox="1">
            <a:spLocks noChangeArrowheads="1"/>
          </p:cNvSpPr>
          <p:nvPr/>
        </p:nvSpPr>
        <p:spPr bwMode="auto">
          <a:xfrm>
            <a:off x="179388" y="723900"/>
            <a:ext cx="8575675" cy="39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1.</a:t>
            </a:r>
            <a:r>
              <a:rPr lang="zh-CN" altLang="en-US"/>
              <a:t>什么是实时操作系统？</a:t>
            </a:r>
          </a:p>
          <a:p>
            <a:pPr eaLnBrk="1" hangingPunct="1"/>
            <a:r>
              <a:rPr lang="en-US" altLang="zh-CN"/>
              <a:t>----</a:t>
            </a:r>
            <a:r>
              <a:rPr lang="zh-CN" altLang="en-US"/>
              <a:t>嵌入式操作系统</a:t>
            </a:r>
          </a:p>
          <a:p>
            <a:pPr eaLnBrk="1" hangingPunct="1"/>
            <a:r>
              <a:rPr lang="zh-CN" altLang="en-US"/>
              <a:t> 基于嵌入式操作系统的内核：小的嵌入式系统开发，通常采用实时多任务操作系统内核(uc-OS, FreeRTOS)</a:t>
            </a:r>
          </a:p>
          <a:p>
            <a:pPr eaLnBrk="1" hangingPunct="1"/>
            <a:endParaRPr lang="zh-CN" altLang="en-US"/>
          </a:p>
          <a:p>
            <a:pPr eaLnBrk="1" hangingPunct="1"/>
            <a:r>
              <a:rPr lang="zh-CN" altLang="en-US"/>
              <a:t> 基于完整的嵌入式操作系统：大的嵌入式系统开发，如PDA,智能手机等，通常采用完整的嵌入式操作系统</a:t>
            </a:r>
          </a:p>
          <a:p>
            <a:pPr eaLnBrk="1" hangingPunct="1"/>
            <a:endParaRPr lang="zh-CN" altLang="en-US"/>
          </a:p>
          <a:p>
            <a:pPr eaLnBrk="1" hangingPunct="1"/>
            <a:r>
              <a:rPr lang="zh-CN" altLang="en-US"/>
              <a:t>嵌入式操作系统运行的必要条件</a:t>
            </a:r>
            <a:r>
              <a:rPr lang="en-US" altLang="zh-CN"/>
              <a:t>-----</a:t>
            </a:r>
            <a:r>
              <a:rPr lang="zh-CN" altLang="en-US">
                <a:solidFill>
                  <a:srgbClr val="FF0000"/>
                </a:solidFill>
              </a:rPr>
              <a:t>嵌入式系统软件设计关注点</a:t>
            </a:r>
          </a:p>
          <a:p>
            <a:pPr eaLnBrk="1" hangingPunct="1"/>
            <a:r>
              <a:rPr lang="zh-CN" altLang="en-US"/>
              <a:t> ROM空间</a:t>
            </a:r>
          </a:p>
          <a:p>
            <a:pPr eaLnBrk="1" hangingPunct="1"/>
            <a:r>
              <a:rPr lang="zh-CN" altLang="en-US"/>
              <a:t> RAM空间</a:t>
            </a:r>
          </a:p>
          <a:p>
            <a:pPr eaLnBrk="1" hangingPunct="1"/>
            <a:r>
              <a:rPr lang="zh-CN" altLang="en-US"/>
              <a:t> 定时器</a:t>
            </a:r>
          </a:p>
          <a:p>
            <a:pPr eaLnBrk="1" hangingPunct="1"/>
            <a:r>
              <a:rPr lang="zh-CN" altLang="en-US"/>
              <a:t> 中断</a:t>
            </a:r>
          </a:p>
          <a:p>
            <a:pPr eaLnBrk="1" hangingPunct="1"/>
            <a:r>
              <a:rPr lang="zh-CN" altLang="en-US"/>
              <a:t> 堆栈</a:t>
            </a:r>
          </a:p>
        </p:txBody>
      </p:sp>
    </p:spTree>
    <p:extLst>
      <p:ext uri="{BB962C8B-B14F-4D97-AF65-F5344CB8AC3E}">
        <p14:creationId xmlns:p14="http://schemas.microsoft.com/office/powerpoint/2010/main" val="9184818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1" name="文本框 1"/>
          <p:cNvSpPr txBox="1">
            <a:spLocks noChangeArrowheads="1"/>
          </p:cNvSpPr>
          <p:nvPr/>
        </p:nvSpPr>
        <p:spPr bwMode="auto">
          <a:xfrm>
            <a:off x="179388" y="106363"/>
            <a:ext cx="66294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a:t>嵌入式系统软件编程范式</a:t>
            </a:r>
          </a:p>
          <a:p>
            <a:pPr eaLnBrk="1" hangingPunct="1"/>
            <a:r>
              <a:rPr lang="en-US" altLang="zh-CN" sz="2800"/>
              <a:t>1.</a:t>
            </a:r>
            <a:r>
              <a:rPr lang="zh-CN" altLang="en-US" sz="2800"/>
              <a:t>含操作系统（</a:t>
            </a:r>
            <a:r>
              <a:rPr lang="en-US" altLang="zh-CN" sz="2800"/>
              <a:t>linux/andriod/RTOS etc</a:t>
            </a:r>
            <a:r>
              <a:rPr lang="zh-CN" altLang="en-US" sz="2800"/>
              <a:t>）</a:t>
            </a:r>
          </a:p>
          <a:p>
            <a:pPr eaLnBrk="1" hangingPunct="1"/>
            <a:r>
              <a:rPr lang="en-US" altLang="zh-CN" sz="2800"/>
              <a:t>2.</a:t>
            </a:r>
            <a:r>
              <a:rPr lang="zh-CN" altLang="en-US" sz="2800"/>
              <a:t>不含操作系统</a:t>
            </a:r>
          </a:p>
          <a:p>
            <a:pPr eaLnBrk="1" hangingPunct="1"/>
            <a:r>
              <a:rPr lang="zh-CN" altLang="en-US" sz="2800">
                <a:sym typeface="宋体" panose="02010600030101010101" pitchFamily="2" charset="-122"/>
              </a:rPr>
              <a:t> </a:t>
            </a:r>
            <a:r>
              <a:rPr lang="zh-CN" altLang="en-US" sz="2800"/>
              <a:t>前后台系统</a:t>
            </a:r>
          </a:p>
          <a:p>
            <a:pPr eaLnBrk="1" hangingPunct="1"/>
            <a:r>
              <a:rPr lang="zh-CN" altLang="en-US" sz="2800"/>
              <a:t> 中断（事件）驱动系统</a:t>
            </a:r>
          </a:p>
          <a:p>
            <a:pPr eaLnBrk="1" hangingPunct="1"/>
            <a:r>
              <a:rPr lang="zh-CN" altLang="en-US" sz="2800"/>
              <a:t> 巡回服务系统</a:t>
            </a:r>
          </a:p>
          <a:p>
            <a:pPr eaLnBrk="1" hangingPunct="1"/>
            <a:r>
              <a:rPr lang="zh-CN" altLang="en-US" sz="2800"/>
              <a:t> 基于定时器的巡回服务系统</a:t>
            </a:r>
          </a:p>
        </p:txBody>
      </p:sp>
    </p:spTree>
    <p:extLst>
      <p:ext uri="{BB962C8B-B14F-4D97-AF65-F5344CB8AC3E}">
        <p14:creationId xmlns:p14="http://schemas.microsoft.com/office/powerpoint/2010/main" val="36142758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5" name="文本框 1"/>
          <p:cNvSpPr txBox="1">
            <a:spLocks noChangeArrowheads="1"/>
          </p:cNvSpPr>
          <p:nvPr/>
        </p:nvSpPr>
        <p:spPr bwMode="auto">
          <a:xfrm>
            <a:off x="157163" y="95250"/>
            <a:ext cx="3448050" cy="658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前后台系统软件程序表现形式：</a:t>
            </a:r>
          </a:p>
          <a:p>
            <a:pPr eaLnBrk="1" hangingPunct="1"/>
            <a:r>
              <a:rPr lang="zh-CN" altLang="en-US" sz="2800" b="1"/>
              <a:t>前台：</a:t>
            </a:r>
          </a:p>
          <a:p>
            <a:pPr eaLnBrk="1" hangingPunct="1"/>
            <a:r>
              <a:rPr lang="en-US" altLang="zh-CN"/>
              <a:t>isr1()</a:t>
            </a:r>
          </a:p>
          <a:p>
            <a:pPr eaLnBrk="1" hangingPunct="1"/>
            <a:r>
              <a:rPr lang="en-US" altLang="zh-CN"/>
              <a:t>{</a:t>
            </a:r>
          </a:p>
          <a:p>
            <a:pPr eaLnBrk="1" hangingPunct="1"/>
            <a:r>
              <a:rPr lang="en-US" altLang="zh-CN"/>
              <a:t>   .....</a:t>
            </a:r>
          </a:p>
          <a:p>
            <a:pPr eaLnBrk="1" hangingPunct="1"/>
            <a:r>
              <a:rPr lang="en-US" altLang="zh-CN"/>
              <a:t>}</a:t>
            </a:r>
          </a:p>
          <a:p>
            <a:pPr eaLnBrk="1" hangingPunct="1"/>
            <a:r>
              <a:rPr lang="en-US" altLang="zh-CN"/>
              <a:t>isr2()</a:t>
            </a:r>
          </a:p>
          <a:p>
            <a:pPr eaLnBrk="1" hangingPunct="1"/>
            <a:r>
              <a:rPr lang="en-US" altLang="zh-CN"/>
              <a:t>{</a:t>
            </a:r>
          </a:p>
          <a:p>
            <a:pPr eaLnBrk="1" hangingPunct="1"/>
            <a:r>
              <a:rPr lang="en-US" altLang="zh-CN"/>
              <a:t>  .....</a:t>
            </a:r>
          </a:p>
          <a:p>
            <a:pPr eaLnBrk="1" hangingPunct="1"/>
            <a:r>
              <a:rPr lang="en-US" altLang="zh-CN"/>
              <a:t>}</a:t>
            </a:r>
          </a:p>
          <a:p>
            <a:pPr eaLnBrk="1" hangingPunct="1"/>
            <a:r>
              <a:rPr lang="zh-CN" altLang="en-US"/>
              <a:t>后台：</a:t>
            </a:r>
          </a:p>
          <a:p>
            <a:pPr eaLnBrk="1" hangingPunct="1"/>
            <a:r>
              <a:rPr lang="en-US" altLang="zh-CN">
                <a:sym typeface="宋体" panose="02010600030101010101" pitchFamily="2" charset="-122"/>
              </a:rPr>
              <a:t>while(1)</a:t>
            </a:r>
            <a:endParaRPr lang="en-US" altLang="zh-CN"/>
          </a:p>
          <a:p>
            <a:pPr eaLnBrk="1" hangingPunct="1"/>
            <a:r>
              <a:rPr lang="en-US" altLang="zh-CN">
                <a:sym typeface="宋体" panose="02010600030101010101" pitchFamily="2" charset="-122"/>
              </a:rPr>
              <a:t>{</a:t>
            </a:r>
          </a:p>
          <a:p>
            <a:pPr eaLnBrk="1" hangingPunct="1"/>
            <a:r>
              <a:rPr lang="en-US" altLang="zh-CN">
                <a:sym typeface="宋体" panose="02010600030101010101" pitchFamily="2" charset="-122"/>
              </a:rPr>
              <a:t>   task1();</a:t>
            </a:r>
          </a:p>
          <a:p>
            <a:pPr eaLnBrk="1" hangingPunct="1"/>
            <a:r>
              <a:rPr lang="en-US" altLang="zh-CN">
                <a:sym typeface="宋体" panose="02010600030101010101" pitchFamily="2" charset="-122"/>
              </a:rPr>
              <a:t>   task2();</a:t>
            </a:r>
          </a:p>
          <a:p>
            <a:pPr eaLnBrk="1" hangingPunct="1"/>
            <a:r>
              <a:rPr lang="en-US" altLang="zh-CN">
                <a:sym typeface="宋体" panose="02010600030101010101" pitchFamily="2" charset="-122"/>
              </a:rPr>
              <a:t>   isr1();</a:t>
            </a:r>
          </a:p>
          <a:p>
            <a:pPr eaLnBrk="1" hangingPunct="1"/>
            <a:r>
              <a:rPr lang="en-US" altLang="zh-CN">
                <a:sym typeface="宋体" panose="02010600030101010101" pitchFamily="2" charset="-122"/>
              </a:rPr>
              <a:t>   task3();</a:t>
            </a:r>
          </a:p>
          <a:p>
            <a:pPr eaLnBrk="1" hangingPunct="1"/>
            <a:r>
              <a:rPr lang="en-US" altLang="zh-CN">
                <a:sym typeface="宋体" panose="02010600030101010101" pitchFamily="2" charset="-122"/>
              </a:rPr>
              <a:t>   isr2();</a:t>
            </a:r>
          </a:p>
          <a:p>
            <a:pPr eaLnBrk="1" hangingPunct="1"/>
            <a:r>
              <a:rPr lang="en-US" altLang="zh-CN"/>
              <a:t>   task4();</a:t>
            </a:r>
          </a:p>
          <a:p>
            <a:pPr eaLnBrk="1" hangingPunct="1"/>
            <a:r>
              <a:rPr lang="en-US" altLang="zh-CN"/>
              <a:t>   .......</a:t>
            </a:r>
          </a:p>
          <a:p>
            <a:pPr eaLnBrk="1" hangingPunct="1"/>
            <a:r>
              <a:rPr lang="en-US" altLang="zh-CN">
                <a:sym typeface="宋体" panose="02010600030101010101" pitchFamily="2" charset="-122"/>
              </a:rPr>
              <a:t>}</a:t>
            </a:r>
            <a:endParaRPr lang="zh-CN" altLang="en-US"/>
          </a:p>
        </p:txBody>
      </p:sp>
      <p:pic>
        <p:nvPicPr>
          <p:cNvPr id="23556"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8875" y="2830513"/>
            <a:ext cx="6715125"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7" name="文本框 5"/>
          <p:cNvSpPr txBox="1">
            <a:spLocks noChangeArrowheads="1"/>
          </p:cNvSpPr>
          <p:nvPr/>
        </p:nvSpPr>
        <p:spPr bwMode="auto">
          <a:xfrm>
            <a:off x="4954588" y="1295400"/>
            <a:ext cx="23368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前后台系统</a:t>
            </a:r>
          </a:p>
          <a:p>
            <a:pPr eaLnBrk="1" hangingPunct="1"/>
            <a:r>
              <a:rPr lang="zh-CN" altLang="en-US" sz="2800" b="1"/>
              <a:t>（超级循环系统）</a:t>
            </a:r>
          </a:p>
        </p:txBody>
      </p:sp>
    </p:spTree>
    <p:extLst>
      <p:ext uri="{BB962C8B-B14F-4D97-AF65-F5344CB8AC3E}">
        <p14:creationId xmlns:p14="http://schemas.microsoft.com/office/powerpoint/2010/main" val="11762613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文本框 1"/>
          <p:cNvSpPr txBox="1">
            <a:spLocks noChangeArrowheads="1"/>
          </p:cNvSpPr>
          <p:nvPr/>
        </p:nvSpPr>
        <p:spPr bwMode="auto">
          <a:xfrm>
            <a:off x="4854575" y="4241800"/>
            <a:ext cx="40894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 中断（事件）驱动系统</a:t>
            </a:r>
          </a:p>
          <a:p>
            <a:pPr eaLnBrk="1" hangingPunct="1"/>
            <a:r>
              <a:rPr lang="zh-CN" altLang="en-US">
                <a:solidFill>
                  <a:srgbClr val="FF0000"/>
                </a:solidFill>
              </a:rPr>
              <a:t>中断服务程序：外部事件发生时进入中断程序，执行相关的处理，处理完成后回到低功耗状态。</a:t>
            </a:r>
          </a:p>
          <a:p>
            <a:pPr eaLnBrk="1" hangingPunct="1"/>
            <a:r>
              <a:rPr lang="zh-CN" altLang="en-US"/>
              <a:t>Isr_1() /* 其中的一个中断服务程序*/</a:t>
            </a:r>
          </a:p>
          <a:p>
            <a:pPr eaLnBrk="1" hangingPunct="1"/>
            <a:r>
              <a:rPr lang="zh-CN" altLang="en-US"/>
              <a:t>{</a:t>
            </a:r>
          </a:p>
          <a:p>
            <a:pPr eaLnBrk="1" hangingPunct="1"/>
            <a:r>
              <a:rPr lang="zh-CN" altLang="en-US"/>
              <a:t>/* to do:处理中断事件 */</a:t>
            </a:r>
          </a:p>
          <a:p>
            <a:pPr eaLnBrk="1" hangingPunct="1"/>
            <a:r>
              <a:rPr lang="zh-CN" altLang="en-US"/>
              <a:t>}</a:t>
            </a:r>
          </a:p>
        </p:txBody>
      </p:sp>
      <p:sp>
        <p:nvSpPr>
          <p:cNvPr id="24580" name="文本框 3"/>
          <p:cNvSpPr txBox="1">
            <a:spLocks noChangeArrowheads="1"/>
          </p:cNvSpPr>
          <p:nvPr/>
        </p:nvSpPr>
        <p:spPr bwMode="auto">
          <a:xfrm>
            <a:off x="4973638" y="1077913"/>
            <a:ext cx="4170362" cy="256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中断（事件）驱动系统</a:t>
            </a:r>
          </a:p>
          <a:p>
            <a:pPr eaLnBrk="1" hangingPunct="1"/>
            <a:r>
              <a:rPr lang="zh-CN" altLang="en-US">
                <a:solidFill>
                  <a:srgbClr val="FF0000"/>
                </a:solidFill>
              </a:rPr>
              <a:t>主程序：只完成系统的初始化</a:t>
            </a:r>
          </a:p>
          <a:p>
            <a:pPr eaLnBrk="1" hangingPunct="1"/>
            <a:r>
              <a:rPr lang="zh-CN" altLang="en-US"/>
              <a:t>main() /*完成硬件和数据结构的初始化*/</a:t>
            </a:r>
          </a:p>
          <a:p>
            <a:pPr eaLnBrk="1" hangingPunct="1"/>
            <a:r>
              <a:rPr lang="zh-CN" altLang="en-US"/>
              <a:t>{</a:t>
            </a:r>
          </a:p>
          <a:p>
            <a:pPr eaLnBrk="1" hangingPunct="1"/>
            <a:r>
              <a:rPr lang="zh-CN" altLang="en-US"/>
              <a:t>/* to do:系统的初始化 */</a:t>
            </a:r>
          </a:p>
          <a:p>
            <a:pPr eaLnBrk="1" hangingPunct="1"/>
            <a:r>
              <a:rPr lang="zh-CN" altLang="en-US"/>
              <a:t>while(1)</a:t>
            </a:r>
          </a:p>
          <a:p>
            <a:pPr eaLnBrk="1" hangingPunct="1"/>
            <a:r>
              <a:rPr lang="zh-CN" altLang="en-US"/>
              <a:t>enter_low_power();</a:t>
            </a:r>
          </a:p>
          <a:p>
            <a:pPr eaLnBrk="1" hangingPunct="1"/>
            <a:r>
              <a:rPr lang="zh-CN" altLang="en-US"/>
              <a:t>}</a:t>
            </a:r>
          </a:p>
          <a:p>
            <a:pPr eaLnBrk="1" hangingPunct="1"/>
            <a:r>
              <a:rPr lang="en-US" altLang="zh-CN">
                <a:solidFill>
                  <a:srgbClr val="FF0000"/>
                </a:solidFill>
              </a:rPr>
              <a:t>TI:MSP430</a:t>
            </a:r>
            <a:r>
              <a:rPr lang="zh-CN" altLang="en-US">
                <a:solidFill>
                  <a:srgbClr val="FF0000"/>
                </a:solidFill>
              </a:rPr>
              <a:t>系列单片机典型特点</a:t>
            </a:r>
          </a:p>
        </p:txBody>
      </p:sp>
      <p:sp>
        <p:nvSpPr>
          <p:cNvPr id="24581" name="文本框 2"/>
          <p:cNvSpPr txBox="1">
            <a:spLocks noChangeArrowheads="1"/>
          </p:cNvSpPr>
          <p:nvPr/>
        </p:nvSpPr>
        <p:spPr bwMode="auto">
          <a:xfrm>
            <a:off x="0" y="434975"/>
            <a:ext cx="4581525"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t>中断（事件）驱动系统</a:t>
            </a:r>
          </a:p>
          <a:p>
            <a:pPr eaLnBrk="1" hangingPunct="1"/>
            <a:endParaRPr lang="zh-CN" altLang="en-US"/>
          </a:p>
          <a:p>
            <a:pPr eaLnBrk="1" hangingPunct="1"/>
            <a:r>
              <a:rPr lang="zh-CN" altLang="en-US"/>
              <a:t>中断是一种硬件机制，用于通知CPU有个异步事件发生了。中断一旦被识别，CPU保存部分（或全部）上下文即部分或全部寄存器的值，跳转到专门的子程序，称为中断服务子程序（ISR）。</a:t>
            </a:r>
          </a:p>
          <a:p>
            <a:pPr eaLnBrk="1" hangingPunct="1"/>
            <a:endParaRPr lang="zh-CN" altLang="en-US"/>
          </a:p>
          <a:p>
            <a:pPr eaLnBrk="1" hangingPunct="1"/>
            <a:r>
              <a:rPr lang="zh-CN" altLang="en-US"/>
              <a:t>中断服务子程序做事件处理，处理完成后，程序回到：</a:t>
            </a:r>
          </a:p>
          <a:p>
            <a:pPr eaLnBrk="1" hangingPunct="1"/>
            <a:r>
              <a:rPr lang="zh-CN" altLang="en-US"/>
              <a:t>1. 在前后台系统中，程序回到</a:t>
            </a:r>
            <a:r>
              <a:rPr lang="zh-CN" altLang="en-US">
                <a:solidFill>
                  <a:srgbClr val="FF0000"/>
                </a:solidFill>
              </a:rPr>
              <a:t>后台程序</a:t>
            </a:r>
            <a:r>
              <a:rPr lang="zh-CN" altLang="en-US"/>
              <a:t>；</a:t>
            </a:r>
          </a:p>
          <a:p>
            <a:pPr eaLnBrk="1" hangingPunct="1"/>
            <a:r>
              <a:rPr lang="zh-CN" altLang="en-US"/>
              <a:t>2. 对非占先式内核而言，程序回到被中断了的任务；</a:t>
            </a:r>
          </a:p>
          <a:p>
            <a:pPr eaLnBrk="1" hangingPunct="1"/>
            <a:r>
              <a:rPr lang="zh-CN" altLang="en-US"/>
              <a:t>3. 对占先式内核而言，让进入就绪态的优先级最高的任务开始运行。</a:t>
            </a:r>
          </a:p>
        </p:txBody>
      </p:sp>
    </p:spTree>
    <p:extLst>
      <p:ext uri="{BB962C8B-B14F-4D97-AF65-F5344CB8AC3E}">
        <p14:creationId xmlns:p14="http://schemas.microsoft.com/office/powerpoint/2010/main" val="2505634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18347" y="3364284"/>
            <a:ext cx="4924425" cy="2743200"/>
          </a:xfrm>
        </p:spPr>
      </p:pic>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6</a:t>
            </a:fld>
            <a:endParaRPr lang="zh-CN" altLang="en-US" dirty="0"/>
          </a:p>
        </p:txBody>
      </p:sp>
      <p:sp>
        <p:nvSpPr>
          <p:cNvPr id="5" name="标题 4"/>
          <p:cNvSpPr>
            <a:spLocks noGrp="1"/>
          </p:cNvSpPr>
          <p:nvPr>
            <p:ph type="title"/>
          </p:nvPr>
        </p:nvSpPr>
        <p:spPr/>
        <p:txBody>
          <a:bodyPr/>
          <a:lstStyle/>
          <a:p>
            <a:endParaRPr lang="zh-CN" altLang="en-US"/>
          </a:p>
        </p:txBody>
      </p:sp>
      <p:sp>
        <p:nvSpPr>
          <p:cNvPr id="7" name="矩形 6"/>
          <p:cNvSpPr/>
          <p:nvPr/>
        </p:nvSpPr>
        <p:spPr>
          <a:xfrm>
            <a:off x="814648" y="1788822"/>
            <a:ext cx="7614458" cy="1477328"/>
          </a:xfrm>
          <a:prstGeom prst="rect">
            <a:avLst/>
          </a:prstGeom>
        </p:spPr>
        <p:txBody>
          <a:bodyPr wrap="square">
            <a:spAutoFit/>
          </a:bodyPr>
          <a:lstStyle/>
          <a:p>
            <a:pPr algn="just"/>
            <a:r>
              <a:rPr lang="zh-CN" altLang="en-US" dirty="0">
                <a:solidFill>
                  <a:srgbClr val="333333"/>
                </a:solidFill>
                <a:latin typeface="微软雅黑" panose="020B0503020204020204" pitchFamily="34" charset="-122"/>
                <a:ea typeface="微软雅黑" panose="020B0503020204020204" pitchFamily="34" charset="-122"/>
              </a:rPr>
              <a:t>目前多数的</a:t>
            </a:r>
            <a:r>
              <a:rPr lang="en-US" altLang="zh-CN" dirty="0" err="1">
                <a:solidFill>
                  <a:srgbClr val="333333"/>
                </a:solidFill>
                <a:latin typeface="微软雅黑" panose="020B0503020204020204" pitchFamily="34" charset="-122"/>
                <a:ea typeface="微软雅黑" panose="020B0503020204020204" pitchFamily="34" charset="-122"/>
              </a:rPr>
              <a:t>Wifi</a:t>
            </a:r>
            <a:r>
              <a:rPr lang="zh-CN" altLang="en-US" dirty="0">
                <a:solidFill>
                  <a:srgbClr val="333333"/>
                </a:solidFill>
                <a:latin typeface="微软雅黑" panose="020B0503020204020204" pitchFamily="34" charset="-122"/>
                <a:ea typeface="微软雅黑" panose="020B0503020204020204" pitchFamily="34" charset="-122"/>
              </a:rPr>
              <a:t>设备支持</a:t>
            </a:r>
            <a:r>
              <a:rPr lang="en-US" altLang="zh-CN" dirty="0">
                <a:solidFill>
                  <a:srgbClr val="333333"/>
                </a:solidFill>
                <a:latin typeface="微软雅黑" panose="020B0503020204020204" pitchFamily="34" charset="-122"/>
                <a:ea typeface="微软雅黑" panose="020B0503020204020204" pitchFamily="34" charset="-122"/>
              </a:rPr>
              <a:t>2.4G</a:t>
            </a:r>
            <a:r>
              <a:rPr lang="zh-CN" altLang="en-US" dirty="0">
                <a:solidFill>
                  <a:srgbClr val="333333"/>
                </a:solidFill>
                <a:latin typeface="微软雅黑" panose="020B0503020204020204" pitchFamily="34" charset="-122"/>
                <a:ea typeface="微软雅黑" panose="020B0503020204020204" pitchFamily="34" charset="-122"/>
              </a:rPr>
              <a:t>，支持</a:t>
            </a:r>
            <a:r>
              <a:rPr lang="en-US" altLang="zh-CN" dirty="0">
                <a:solidFill>
                  <a:srgbClr val="333333"/>
                </a:solidFill>
                <a:latin typeface="微软雅黑" panose="020B0503020204020204" pitchFamily="34" charset="-122"/>
                <a:ea typeface="微软雅黑" panose="020B0503020204020204" pitchFamily="34" charset="-122"/>
              </a:rPr>
              <a:t>5GHz</a:t>
            </a:r>
            <a:r>
              <a:rPr lang="zh-CN" altLang="en-US" dirty="0">
                <a:solidFill>
                  <a:srgbClr val="333333"/>
                </a:solidFill>
                <a:latin typeface="微软雅黑" panose="020B0503020204020204" pitchFamily="34" charset="-122"/>
                <a:ea typeface="微软雅黑" panose="020B0503020204020204" pitchFamily="34" charset="-122"/>
              </a:rPr>
              <a:t>的还比较少</a:t>
            </a:r>
            <a:endParaRPr lang="en-US" altLang="zh-CN" dirty="0">
              <a:solidFill>
                <a:srgbClr val="333333"/>
              </a:solidFill>
              <a:latin typeface="微软雅黑" panose="020B0503020204020204" pitchFamily="34" charset="-122"/>
              <a:ea typeface="微软雅黑" panose="020B0503020204020204" pitchFamily="34" charset="-122"/>
            </a:endParaRPr>
          </a:p>
          <a:p>
            <a:pPr algn="just"/>
            <a:r>
              <a:rPr lang="zh-CN" altLang="en-US" dirty="0">
                <a:solidFill>
                  <a:srgbClr val="333333"/>
                </a:solidFill>
                <a:latin typeface="微软雅黑" panose="020B0503020204020204" pitchFamily="34" charset="-122"/>
                <a:ea typeface="微软雅黑" panose="020B0503020204020204" pitchFamily="34" charset="-122"/>
              </a:rPr>
              <a:t>一个原因是因为兼容性。几年前大量的手机、电脑、电视只支持</a:t>
            </a:r>
            <a:r>
              <a:rPr lang="en-US" altLang="zh-CN" dirty="0">
                <a:solidFill>
                  <a:srgbClr val="333333"/>
                </a:solidFill>
                <a:latin typeface="微软雅黑" panose="020B0503020204020204" pitchFamily="34" charset="-122"/>
                <a:ea typeface="微软雅黑" panose="020B0503020204020204" pitchFamily="34" charset="-122"/>
              </a:rPr>
              <a:t>2.4GHz</a:t>
            </a:r>
            <a:r>
              <a:rPr lang="zh-CN" altLang="en-US" dirty="0">
                <a:solidFill>
                  <a:srgbClr val="333333"/>
                </a:solidFill>
                <a:latin typeface="微软雅黑" panose="020B0503020204020204" pitchFamily="34" charset="-122"/>
                <a:ea typeface="微软雅黑" panose="020B0503020204020204" pitchFamily="34" charset="-122"/>
              </a:rPr>
              <a:t>，为了让这些老设备不至于没法上网，对于</a:t>
            </a:r>
            <a:r>
              <a:rPr lang="en-US" altLang="zh-CN" dirty="0">
                <a:solidFill>
                  <a:srgbClr val="333333"/>
                </a:solidFill>
                <a:latin typeface="微软雅黑" panose="020B0503020204020204" pitchFamily="34" charset="-122"/>
                <a:ea typeface="微软雅黑" panose="020B0503020204020204" pitchFamily="34" charset="-122"/>
              </a:rPr>
              <a:t>2.4GHz</a:t>
            </a:r>
            <a:r>
              <a:rPr lang="zh-CN" altLang="en-US" dirty="0">
                <a:solidFill>
                  <a:srgbClr val="333333"/>
                </a:solidFill>
                <a:latin typeface="微软雅黑" panose="020B0503020204020204" pitchFamily="34" charset="-122"/>
                <a:ea typeface="微软雅黑" panose="020B0503020204020204" pitchFamily="34" charset="-122"/>
              </a:rPr>
              <a:t>的支持的必须的。</a:t>
            </a:r>
          </a:p>
          <a:p>
            <a:pPr algn="just"/>
            <a:r>
              <a:rPr lang="zh-CN" altLang="en-US" dirty="0">
                <a:solidFill>
                  <a:srgbClr val="333333"/>
                </a:solidFill>
                <a:latin typeface="微软雅黑" panose="020B0503020204020204" pitchFamily="34" charset="-122"/>
                <a:ea typeface="微软雅黑" panose="020B0503020204020204" pitchFamily="34" charset="-122"/>
              </a:rPr>
              <a:t>另一个原因是覆盖。</a:t>
            </a:r>
            <a:r>
              <a:rPr lang="en-US" altLang="zh-CN" dirty="0">
                <a:solidFill>
                  <a:srgbClr val="333333"/>
                </a:solidFill>
                <a:latin typeface="微软雅黑" panose="020B0503020204020204" pitchFamily="34" charset="-122"/>
                <a:ea typeface="微软雅黑" panose="020B0503020204020204" pitchFamily="34" charset="-122"/>
              </a:rPr>
              <a:t>2.4G</a:t>
            </a:r>
            <a:r>
              <a:rPr lang="zh-CN" altLang="en-US" dirty="0">
                <a:solidFill>
                  <a:srgbClr val="333333"/>
                </a:solidFill>
                <a:latin typeface="微软雅黑" panose="020B0503020204020204" pitchFamily="34" charset="-122"/>
                <a:ea typeface="微软雅黑" panose="020B0503020204020204" pitchFamily="34" charset="-122"/>
              </a:rPr>
              <a:t>的频率低波长大，信号损耗小，穿透能力强，在覆盖上和</a:t>
            </a:r>
            <a:r>
              <a:rPr lang="en-US" altLang="zh-CN" dirty="0">
                <a:solidFill>
                  <a:srgbClr val="333333"/>
                </a:solidFill>
                <a:latin typeface="微软雅黑" panose="020B0503020204020204" pitchFamily="34" charset="-122"/>
                <a:ea typeface="微软雅黑" panose="020B0503020204020204" pitchFamily="34" charset="-122"/>
              </a:rPr>
              <a:t>5G</a:t>
            </a:r>
            <a:r>
              <a:rPr lang="zh-CN" altLang="en-US" dirty="0">
                <a:solidFill>
                  <a:srgbClr val="333333"/>
                </a:solidFill>
                <a:latin typeface="微软雅黑" panose="020B0503020204020204" pitchFamily="34" charset="-122"/>
                <a:ea typeface="微软雅黑" panose="020B0503020204020204" pitchFamily="34" charset="-122"/>
              </a:rPr>
              <a:t>相比具有一定优势。</a:t>
            </a:r>
            <a:endParaRPr lang="zh-CN" altLang="en-US" b="0" i="0" dirty="0">
              <a:solidFill>
                <a:srgbClr val="333333"/>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83420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文本框 1"/>
          <p:cNvSpPr txBox="1">
            <a:spLocks noChangeArrowheads="1"/>
          </p:cNvSpPr>
          <p:nvPr/>
        </p:nvSpPr>
        <p:spPr bwMode="auto">
          <a:xfrm>
            <a:off x="482600" y="128588"/>
            <a:ext cx="8328025" cy="7183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t>实时操作系统：</a:t>
            </a:r>
            <a:endParaRPr lang="zh-CN" altLang="en-US" dirty="0"/>
          </a:p>
          <a:p>
            <a:pPr eaLnBrk="1" hangingPunct="1"/>
            <a:r>
              <a:rPr lang="zh-CN" altLang="en-US" sz="2400" b="1" dirty="0"/>
              <a:t>分时：</a:t>
            </a:r>
          </a:p>
          <a:p>
            <a:pPr>
              <a:lnSpc>
                <a:spcPct val="120000"/>
              </a:lnSpc>
            </a:pPr>
            <a:r>
              <a:rPr lang="zh-CN" altLang="en-US" sz="2400" dirty="0"/>
              <a:t>分时系统由分时操作系统，多个任务组成的应用软件构成。分时操作系统使用定时器来调度任务的执行。</a:t>
            </a:r>
          </a:p>
          <a:p>
            <a:pPr>
              <a:lnSpc>
                <a:spcPct val="120000"/>
              </a:lnSpc>
            </a:pPr>
            <a:r>
              <a:rPr lang="zh-CN" altLang="en-US" sz="2400" dirty="0"/>
              <a:t>从宏观上看，系统中的多个任务并行执行；</a:t>
            </a:r>
            <a:endParaRPr lang="en-US" altLang="zh-CN" sz="2400" dirty="0"/>
          </a:p>
          <a:p>
            <a:pPr>
              <a:lnSpc>
                <a:spcPct val="120000"/>
              </a:lnSpc>
            </a:pPr>
            <a:r>
              <a:rPr lang="zh-CN" altLang="en-US" sz="2400" dirty="0"/>
              <a:t>从微观上看，由于系统只有一个处理器，任务是串行执行的，只是任务的调度和执行的速度很快，用户感觉不到分时服务和任务的切换。这种系统的运用如Linux操作系统。</a:t>
            </a:r>
          </a:p>
          <a:p>
            <a:pPr eaLnBrk="1" hangingPunct="1"/>
            <a:endParaRPr lang="zh-CN" altLang="en-US" sz="2400" b="1" dirty="0"/>
          </a:p>
          <a:p>
            <a:pPr eaLnBrk="1" hangingPunct="1"/>
            <a:endParaRPr lang="zh-CN" altLang="en-US" dirty="0"/>
          </a:p>
          <a:p>
            <a:pPr eaLnBrk="1" hangingPunct="1"/>
            <a:endParaRPr lang="zh-CN" altLang="en-US" dirty="0"/>
          </a:p>
          <a:p>
            <a:pPr eaLnBrk="1" hangingPunct="1"/>
            <a:endParaRPr lang="zh-CN" altLang="en-US" dirty="0"/>
          </a:p>
          <a:p>
            <a:pPr eaLnBrk="1" hangingPunct="1"/>
            <a:endParaRPr lang="zh-CN" altLang="en-US" dirty="0"/>
          </a:p>
          <a:p>
            <a:pPr eaLnBrk="1" hangingPunct="1"/>
            <a:endParaRPr lang="zh-CN" altLang="en-US" dirty="0"/>
          </a:p>
          <a:p>
            <a:pPr eaLnBrk="1" hangingPunct="1"/>
            <a:endParaRPr lang="zh-CN" altLang="en-US" dirty="0"/>
          </a:p>
          <a:p>
            <a:pPr eaLnBrk="1" hangingPunct="1"/>
            <a:endParaRPr lang="zh-CN" altLang="en-US" dirty="0"/>
          </a:p>
          <a:p>
            <a:pPr eaLnBrk="1" hangingPunct="1"/>
            <a:endParaRPr lang="zh-CN" altLang="en-US" dirty="0"/>
          </a:p>
          <a:p>
            <a:pPr eaLnBrk="1" hangingPunct="1"/>
            <a:endParaRPr lang="zh-CN" altLang="en-US" dirty="0"/>
          </a:p>
          <a:p>
            <a:pPr eaLnBrk="1" hangingPunct="1"/>
            <a:endParaRPr lang="zh-CN" altLang="en-US" sz="2400" b="1" dirty="0"/>
          </a:p>
          <a:p>
            <a:pPr eaLnBrk="1" hangingPunct="1"/>
            <a:endParaRPr lang="zh-CN" altLang="en-US" dirty="0"/>
          </a:p>
        </p:txBody>
      </p:sp>
      <p:pic>
        <p:nvPicPr>
          <p:cNvPr id="26628"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8756" y="4155497"/>
            <a:ext cx="5221288"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82691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文本框 1"/>
          <p:cNvSpPr txBox="1">
            <a:spLocks noChangeArrowheads="1"/>
          </p:cNvSpPr>
          <p:nvPr/>
        </p:nvSpPr>
        <p:spPr bwMode="auto">
          <a:xfrm>
            <a:off x="179388" y="203200"/>
            <a:ext cx="8596312"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dirty="0">
                <a:sym typeface="宋体" panose="02010600030101010101" pitchFamily="2" charset="-122"/>
              </a:rPr>
              <a:t>实时：</a:t>
            </a:r>
          </a:p>
          <a:p>
            <a:pPr eaLnBrk="1" hangingPunct="1"/>
            <a:r>
              <a:rPr lang="zh-CN" altLang="en-US" sz="2400" dirty="0"/>
              <a:t>实时操作系统（RTOS）是指能在</a:t>
            </a:r>
            <a:r>
              <a:rPr lang="zh-CN" altLang="en-US" sz="2400" dirty="0">
                <a:solidFill>
                  <a:srgbClr val="FF0000"/>
                </a:solidFill>
              </a:rPr>
              <a:t>确定的时间内</a:t>
            </a:r>
            <a:r>
              <a:rPr lang="zh-CN" altLang="en-US" sz="2400" dirty="0"/>
              <a:t>执行其功能并对外部的异步事件做出响应的计算机系统。其操作的正确性不仅依赖于逻辑设计的正确程度，而且与这些操作进行的时间有关。</a:t>
            </a:r>
          </a:p>
          <a:p>
            <a:pPr eaLnBrk="1" hangingPunct="1"/>
            <a:endParaRPr lang="zh-CN" altLang="en-US" dirty="0"/>
          </a:p>
          <a:p>
            <a:pPr eaLnBrk="1" hangingPunct="1"/>
            <a:r>
              <a:rPr lang="zh-CN" altLang="en-US" sz="2400" b="1" dirty="0"/>
              <a:t>实时系统有两种类型：</a:t>
            </a:r>
          </a:p>
          <a:p>
            <a:pPr eaLnBrk="1" hangingPunct="1"/>
            <a:r>
              <a:rPr lang="zh-CN" altLang="en-US" dirty="0"/>
              <a:t>软实时系统：</a:t>
            </a:r>
            <a:r>
              <a:rPr lang="zh-CN" altLang="en-US" dirty="0">
                <a:solidFill>
                  <a:srgbClr val="FF0000"/>
                </a:solidFill>
              </a:rPr>
              <a:t>仅要求事件响应是实时的</a:t>
            </a:r>
            <a:r>
              <a:rPr lang="zh-CN" altLang="en-US" dirty="0"/>
              <a:t>，并不要求限定某一任务必须在多长时间内完成 。</a:t>
            </a:r>
          </a:p>
          <a:p>
            <a:pPr eaLnBrk="1" hangingPunct="1"/>
            <a:endParaRPr lang="zh-CN" altLang="en-US" dirty="0"/>
          </a:p>
          <a:p>
            <a:pPr eaLnBrk="1" hangingPunct="1"/>
            <a:r>
              <a:rPr lang="zh-CN" altLang="en-US" dirty="0"/>
              <a:t>硬实时系统：不仅要求任务响应要实时，而且要求在</a:t>
            </a:r>
            <a:r>
              <a:rPr lang="zh-CN" altLang="en-US" dirty="0">
                <a:solidFill>
                  <a:srgbClr val="FF0000"/>
                </a:solidFill>
              </a:rPr>
              <a:t>规定的时间内</a:t>
            </a:r>
            <a:r>
              <a:rPr lang="zh-CN" altLang="en-US" dirty="0"/>
              <a:t>完成事件的处理 。</a:t>
            </a:r>
          </a:p>
        </p:txBody>
      </p:sp>
    </p:spTree>
    <p:extLst>
      <p:ext uri="{BB962C8B-B14F-4D97-AF65-F5344CB8AC3E}">
        <p14:creationId xmlns:p14="http://schemas.microsoft.com/office/powerpoint/2010/main" val="93546895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文本框 1"/>
          <p:cNvSpPr txBox="1">
            <a:spLocks noChangeArrowheads="1"/>
          </p:cNvSpPr>
          <p:nvPr/>
        </p:nvSpPr>
        <p:spPr bwMode="auto">
          <a:xfrm>
            <a:off x="95250" y="85725"/>
            <a:ext cx="883285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t>实时操作系统的特性：</a:t>
            </a:r>
          </a:p>
          <a:p>
            <a:pPr eaLnBrk="1" hangingPunct="1"/>
            <a:endParaRPr lang="zh-CN" altLang="en-US" sz="2400"/>
          </a:p>
          <a:p>
            <a:pPr eaLnBrk="1" hangingPunct="1"/>
            <a:r>
              <a:rPr lang="zh-CN" altLang="en-US" sz="2400"/>
              <a:t>实时操作系统具有如下功能：</a:t>
            </a:r>
          </a:p>
          <a:p>
            <a:pPr eaLnBrk="1" hangingPunct="1"/>
            <a:r>
              <a:rPr lang="zh-CN" altLang="en-US" sz="2400"/>
              <a:t>任务管理(多任务和基于优先级的任务调度)</a:t>
            </a:r>
          </a:p>
          <a:p>
            <a:pPr eaLnBrk="1" hangingPunct="1"/>
            <a:r>
              <a:rPr lang="zh-CN" altLang="en-US" sz="2400"/>
              <a:t>任务间同步和通信(信号量和邮箱等)</a:t>
            </a:r>
          </a:p>
          <a:p>
            <a:pPr eaLnBrk="1" hangingPunct="1"/>
            <a:r>
              <a:rPr lang="zh-CN" altLang="en-US" sz="2400"/>
              <a:t>存储器优化管理</a:t>
            </a:r>
          </a:p>
          <a:p>
            <a:pPr eaLnBrk="1" hangingPunct="1"/>
            <a:r>
              <a:rPr lang="zh-CN" altLang="en-US" sz="2400"/>
              <a:t>实时时钟服务</a:t>
            </a:r>
          </a:p>
          <a:p>
            <a:pPr eaLnBrk="1" hangingPunct="1"/>
            <a:r>
              <a:rPr lang="zh-CN" altLang="en-US" sz="2400"/>
              <a:t>中断管理服务</a:t>
            </a:r>
          </a:p>
          <a:p>
            <a:pPr eaLnBrk="1" hangingPunct="1"/>
            <a:endParaRPr lang="zh-CN" altLang="en-US" sz="2400"/>
          </a:p>
          <a:p>
            <a:pPr eaLnBrk="1" hangingPunct="1"/>
            <a:r>
              <a:rPr lang="zh-CN" altLang="en-US" sz="2400"/>
              <a:t>优点：</a:t>
            </a:r>
          </a:p>
          <a:p>
            <a:pPr eaLnBrk="1" hangingPunct="1"/>
            <a:r>
              <a:rPr lang="zh-CN" altLang="en-US" sz="2400"/>
              <a:t>分时系统的缺点是无法体现任务的重要性即优先级。与分时系统不同，实时系统赋予系统处理的事件不同的</a:t>
            </a:r>
            <a:r>
              <a:rPr lang="zh-CN" altLang="en-US" sz="2400" b="1">
                <a:solidFill>
                  <a:srgbClr val="FF0000"/>
                </a:solidFill>
              </a:rPr>
              <a:t>优先级</a:t>
            </a:r>
            <a:r>
              <a:rPr lang="zh-CN" altLang="en-US" sz="2400"/>
              <a:t>。只有较高优先级的任务处理完了后，才处理优先级低的任务。</a:t>
            </a:r>
          </a:p>
        </p:txBody>
      </p:sp>
    </p:spTree>
    <p:extLst>
      <p:ext uri="{BB962C8B-B14F-4D97-AF65-F5344CB8AC3E}">
        <p14:creationId xmlns:p14="http://schemas.microsoft.com/office/powerpoint/2010/main" val="39267071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9" name="文本框 1"/>
          <p:cNvSpPr txBox="1">
            <a:spLocks noChangeArrowheads="1"/>
          </p:cNvSpPr>
          <p:nvPr/>
        </p:nvSpPr>
        <p:spPr bwMode="auto">
          <a:xfrm>
            <a:off x="253999" y="288925"/>
            <a:ext cx="8274859" cy="3570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t>实时系统</a:t>
            </a:r>
          </a:p>
          <a:p>
            <a:pPr eaLnBrk="1" hangingPunct="1">
              <a:lnSpc>
                <a:spcPct val="110000"/>
              </a:lnSpc>
            </a:pPr>
            <a:endParaRPr lang="zh-CN" altLang="en-US" sz="2000" dirty="0"/>
          </a:p>
          <a:p>
            <a:pPr eaLnBrk="1" hangingPunct="1">
              <a:lnSpc>
                <a:spcPct val="110000"/>
              </a:lnSpc>
            </a:pPr>
            <a:r>
              <a:rPr lang="zh-CN" altLang="en-US" sz="2000" dirty="0"/>
              <a:t>当系统响应时间很重要时，要使用</a:t>
            </a:r>
            <a:r>
              <a:rPr lang="zh-CN" altLang="en-US" sz="2000" b="1" dirty="0">
                <a:solidFill>
                  <a:srgbClr val="FF0000"/>
                </a:solidFill>
              </a:rPr>
              <a:t>占先式内核</a:t>
            </a:r>
            <a:r>
              <a:rPr lang="zh-CN" altLang="en-US" sz="2000" dirty="0"/>
              <a:t>。因此绝大多数商业上销售的实时内核都是占先式内核。最高优先级的任务一旦就绪，总能得到CPU的控制权。</a:t>
            </a:r>
            <a:endParaRPr lang="en-US" altLang="zh-CN" sz="2000" dirty="0"/>
          </a:p>
          <a:p>
            <a:pPr eaLnBrk="1" hangingPunct="1">
              <a:lnSpc>
                <a:spcPct val="110000"/>
              </a:lnSpc>
            </a:pPr>
            <a:r>
              <a:rPr lang="zh-CN" altLang="en-US" sz="2000" dirty="0"/>
              <a:t>当一个运行着的任务使一个比它优先级高的任务进入了就绪状态，当前任务的CPU使用权就被剥夺了，或者说被</a:t>
            </a:r>
            <a:r>
              <a:rPr lang="zh-CN" altLang="en-US" sz="2000" b="1" dirty="0">
                <a:solidFill>
                  <a:srgbClr val="FF0000"/>
                </a:solidFill>
              </a:rPr>
              <a:t>挂起</a:t>
            </a:r>
            <a:r>
              <a:rPr lang="zh-CN" altLang="en-US" sz="2000" dirty="0"/>
              <a:t>了，那个高优先级的任务立刻得到了CPU的控制权。如果是中断服务子程序使一个高优先级的任务进入就绪态，中断完成时，中断了的任务被挂起，优先级高的那个任务开始运行。</a:t>
            </a:r>
          </a:p>
        </p:txBody>
      </p:sp>
      <p:pic>
        <p:nvPicPr>
          <p:cNvPr id="29700"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474" y="3540365"/>
            <a:ext cx="4552950" cy="308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5785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文本框 1"/>
          <p:cNvSpPr txBox="1">
            <a:spLocks noChangeArrowheads="1"/>
          </p:cNvSpPr>
          <p:nvPr/>
        </p:nvSpPr>
        <p:spPr bwMode="auto">
          <a:xfrm>
            <a:off x="93663" y="63500"/>
            <a:ext cx="40401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t>FREERTOS</a:t>
            </a:r>
            <a:r>
              <a:rPr lang="zh-CN" altLang="en-US" sz="3600" b="1"/>
              <a:t>简介：</a:t>
            </a:r>
          </a:p>
        </p:txBody>
      </p:sp>
      <p:pic>
        <p:nvPicPr>
          <p:cNvPr id="30724"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1550" y="323850"/>
            <a:ext cx="27908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文本框 3"/>
          <p:cNvSpPr txBox="1">
            <a:spLocks noChangeArrowheads="1"/>
          </p:cNvSpPr>
          <p:nvPr/>
        </p:nvSpPr>
        <p:spPr bwMode="auto">
          <a:xfrm>
            <a:off x="93663" y="839788"/>
            <a:ext cx="4992457"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t>典型</a:t>
            </a:r>
            <a:r>
              <a:rPr lang="en-US" altLang="zh-CN" sz="2000" dirty="0"/>
              <a:t>RTOS</a:t>
            </a:r>
            <a:r>
              <a:rPr lang="zh-CN" altLang="en-US" sz="2000" dirty="0"/>
              <a:t>的一种，最大特点开源、免费。</a:t>
            </a:r>
          </a:p>
          <a:p>
            <a:pPr eaLnBrk="1" hangingPunct="1"/>
            <a:endParaRPr lang="zh-CN" altLang="en-US" dirty="0"/>
          </a:p>
        </p:txBody>
      </p:sp>
      <p:pic>
        <p:nvPicPr>
          <p:cNvPr id="30726" name="图片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1550" y="2590800"/>
            <a:ext cx="290512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7" name="文本框 5"/>
          <p:cNvSpPr txBox="1">
            <a:spLocks noChangeArrowheads="1"/>
          </p:cNvSpPr>
          <p:nvPr/>
        </p:nvSpPr>
        <p:spPr bwMode="auto">
          <a:xfrm>
            <a:off x="673100" y="1400175"/>
            <a:ext cx="5053013" cy="4193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dirty="0"/>
              <a:t>作为一个轻量级的操作系统，FreeRTOS提供的功能包括：</a:t>
            </a:r>
            <a:r>
              <a:rPr lang="zh-CN" altLang="en-US" dirty="0">
                <a:solidFill>
                  <a:srgbClr val="FF0000"/>
                </a:solidFill>
              </a:rPr>
              <a:t>任务管理、时间管理、信号量、消息队列、内存管理、记录功能</a:t>
            </a:r>
            <a:r>
              <a:rPr lang="zh-CN" altLang="en-US" dirty="0"/>
              <a:t>等，可基本满足较小系统的需要。</a:t>
            </a:r>
            <a:r>
              <a:rPr lang="zh-CN" altLang="en-US" b="1" dirty="0">
                <a:solidFill>
                  <a:srgbClr val="FF0000"/>
                </a:solidFill>
              </a:rPr>
              <a:t>FreeRTOS内核支持优先级调度算法</a:t>
            </a:r>
            <a:r>
              <a:rPr lang="zh-CN" altLang="en-US" dirty="0"/>
              <a:t>，每个任务可根据重要程度的不同被赋予一定的优先级，CPU总是让处于就绪态的、优先级最高的任务先运行。FreeRT0S内核同时支持轮换调度算法，系统允许不同的任务使用相同的优先级，在没有更高优先级任务就绪的情况下，同一优先级的任务共享CPU的使用时间。</a:t>
            </a:r>
          </a:p>
        </p:txBody>
      </p:sp>
    </p:spTree>
    <p:extLst>
      <p:ext uri="{BB962C8B-B14F-4D97-AF65-F5344CB8AC3E}">
        <p14:creationId xmlns:p14="http://schemas.microsoft.com/office/powerpoint/2010/main" val="29183934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85000" lnSpcReduction="10000"/>
          </a:bodyPr>
          <a:lstStyle/>
          <a:p>
            <a:pPr>
              <a:lnSpc>
                <a:spcPct val="150000"/>
              </a:lnSpc>
            </a:pPr>
            <a:endParaRPr lang="zh-CN" altLang="en-US" dirty="0"/>
          </a:p>
          <a:p>
            <a:pPr>
              <a:lnSpc>
                <a:spcPct val="150000"/>
              </a:lnSpc>
            </a:pPr>
            <a:r>
              <a:rPr lang="zh-CN" altLang="en-US" dirty="0"/>
              <a:t>FreeRTOS的内核</a:t>
            </a:r>
            <a:r>
              <a:rPr lang="zh-CN" altLang="en-US" b="1" dirty="0">
                <a:solidFill>
                  <a:srgbClr val="FF0000"/>
                </a:solidFill>
              </a:rPr>
              <a:t>可根据用户需要设置为可剥夺型内核或不可剥夺型内核</a:t>
            </a:r>
            <a:r>
              <a:rPr lang="zh-CN" altLang="en-US" dirty="0"/>
              <a:t>。当FreeRTOS被设置为可剥夺型内核时，处于就绪态的高优先级任务能剥夺低优先级任务的CPU使用权，这样可保证系统满足实时性的要求；当FreeRTOS被设置为不可剥夺型内核时，处于就绪态的高优先级任务只有等当前运行任务主动释放CPU的使用权后才能获得运行，这样可提高CPU的运行效率。</a:t>
            </a:r>
          </a:p>
          <a:p>
            <a:endParaRPr lang="zh-CN" altLang="en-US" dirty="0"/>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65</a:t>
            </a:fld>
            <a:endParaRPr lang="zh-CN" altLang="en-US" dirty="0"/>
          </a:p>
        </p:txBody>
      </p:sp>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1345518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文本框 1"/>
          <p:cNvSpPr txBox="1">
            <a:spLocks noChangeArrowheads="1"/>
          </p:cNvSpPr>
          <p:nvPr/>
        </p:nvSpPr>
        <p:spPr bwMode="auto">
          <a:xfrm>
            <a:off x="136525" y="117475"/>
            <a:ext cx="2478088"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t>知识要点：</a:t>
            </a:r>
          </a:p>
        </p:txBody>
      </p:sp>
      <p:sp>
        <p:nvSpPr>
          <p:cNvPr id="31748" name="文本框 2"/>
          <p:cNvSpPr txBox="1">
            <a:spLocks noChangeArrowheads="1"/>
          </p:cNvSpPr>
          <p:nvPr/>
        </p:nvSpPr>
        <p:spPr bwMode="auto">
          <a:xfrm>
            <a:off x="287338" y="982663"/>
            <a:ext cx="7926387" cy="435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800"/>
              <a:t>1.</a:t>
            </a:r>
            <a:r>
              <a:rPr lang="zh-CN" altLang="en-US" sz="2800"/>
              <a:t>任务管理</a:t>
            </a:r>
          </a:p>
          <a:p>
            <a:pPr eaLnBrk="1" hangingPunct="1"/>
            <a:r>
              <a:rPr lang="zh-CN" altLang="en-US" sz="2800"/>
              <a:t>    </a:t>
            </a:r>
            <a:r>
              <a:rPr lang="zh-CN" altLang="en-US" sz="2800">
                <a:solidFill>
                  <a:srgbClr val="FF0000"/>
                </a:solidFill>
              </a:rPr>
              <a:t>核心任务创建</a:t>
            </a:r>
            <a:r>
              <a:rPr lang="en-US" altLang="zh-CN" sz="2800">
                <a:solidFill>
                  <a:srgbClr val="FF0000"/>
                </a:solidFill>
              </a:rPr>
              <a:t>-----</a:t>
            </a:r>
            <a:r>
              <a:rPr lang="zh-CN" altLang="en-US" sz="2800">
                <a:solidFill>
                  <a:srgbClr val="FF0000"/>
                </a:solidFill>
              </a:rPr>
              <a:t>软件设计中任务设计的重要性</a:t>
            </a:r>
          </a:p>
          <a:p>
            <a:pPr eaLnBrk="1" hangingPunct="1"/>
            <a:r>
              <a:rPr lang="en-US" altLang="zh-CN" sz="2800"/>
              <a:t>2.</a:t>
            </a:r>
            <a:r>
              <a:rPr lang="zh-CN" altLang="en-US" sz="2800"/>
              <a:t>队列管理</a:t>
            </a:r>
          </a:p>
          <a:p>
            <a:pPr eaLnBrk="1" hangingPunct="1"/>
            <a:r>
              <a:rPr lang="en-US" altLang="zh-CN" sz="2800"/>
              <a:t>     </a:t>
            </a:r>
            <a:r>
              <a:rPr lang="zh-CN" altLang="en-US" sz="2800"/>
              <a:t>队列的创建与使用</a:t>
            </a:r>
          </a:p>
          <a:p>
            <a:pPr eaLnBrk="1" hangingPunct="1"/>
            <a:r>
              <a:rPr lang="en-US" altLang="zh-CN" sz="2800"/>
              <a:t>3.</a:t>
            </a:r>
            <a:r>
              <a:rPr lang="zh-CN" altLang="en-US" sz="2800"/>
              <a:t>中断管理</a:t>
            </a:r>
          </a:p>
          <a:p>
            <a:pPr eaLnBrk="1" hangingPunct="1"/>
            <a:r>
              <a:rPr lang="zh-CN" altLang="en-US" sz="2800"/>
              <a:t>     中断处理、信号量、中断嵌套</a:t>
            </a:r>
          </a:p>
          <a:p>
            <a:pPr eaLnBrk="1" hangingPunct="1"/>
            <a:r>
              <a:rPr lang="en-US" altLang="zh-CN" sz="2800"/>
              <a:t>4.</a:t>
            </a:r>
            <a:r>
              <a:rPr lang="zh-CN" altLang="en-US" sz="2800"/>
              <a:t>资源管理</a:t>
            </a:r>
          </a:p>
          <a:p>
            <a:pPr eaLnBrk="1" hangingPunct="1"/>
            <a:r>
              <a:rPr lang="en-US" altLang="zh-CN" sz="2800"/>
              <a:t>      </a:t>
            </a:r>
            <a:r>
              <a:rPr lang="zh-CN" altLang="en-US" sz="2800"/>
              <a:t>互斥</a:t>
            </a:r>
          </a:p>
          <a:p>
            <a:pPr eaLnBrk="1" hangingPunct="1"/>
            <a:r>
              <a:rPr lang="en-US" altLang="zh-CN" sz="2800"/>
              <a:t>5.</a:t>
            </a:r>
            <a:r>
              <a:rPr lang="zh-CN" altLang="en-US" sz="2800"/>
              <a:t>内存管理</a:t>
            </a:r>
          </a:p>
          <a:p>
            <a:pPr eaLnBrk="1" hangingPunct="1"/>
            <a:r>
              <a:rPr lang="zh-CN" altLang="en-US" sz="2800"/>
              <a:t>      内存分配</a:t>
            </a:r>
          </a:p>
        </p:txBody>
      </p:sp>
    </p:spTree>
    <p:extLst>
      <p:ext uri="{BB962C8B-B14F-4D97-AF65-F5344CB8AC3E}">
        <p14:creationId xmlns:p14="http://schemas.microsoft.com/office/powerpoint/2010/main" val="212029472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38" y="1765300"/>
            <a:ext cx="367665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7038" y="471488"/>
            <a:ext cx="4906962"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文本框 3"/>
          <p:cNvSpPr txBox="1">
            <a:spLocks noChangeArrowheads="1"/>
          </p:cNvSpPr>
          <p:nvPr/>
        </p:nvSpPr>
        <p:spPr bwMode="auto">
          <a:xfrm>
            <a:off x="261938" y="701675"/>
            <a:ext cx="33972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t>任务运行状态：</a:t>
            </a:r>
          </a:p>
        </p:txBody>
      </p:sp>
      <p:sp>
        <p:nvSpPr>
          <p:cNvPr id="32774" name="文本框 4"/>
          <p:cNvSpPr txBox="1">
            <a:spLocks noChangeArrowheads="1"/>
          </p:cNvSpPr>
          <p:nvPr/>
        </p:nvSpPr>
        <p:spPr bwMode="auto">
          <a:xfrm>
            <a:off x="917575" y="3863975"/>
            <a:ext cx="23653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非运行    运行</a:t>
            </a:r>
          </a:p>
        </p:txBody>
      </p:sp>
      <p:sp>
        <p:nvSpPr>
          <p:cNvPr id="32775" name="文本框 5"/>
          <p:cNvSpPr txBox="1">
            <a:spLocks noChangeArrowheads="1"/>
          </p:cNvSpPr>
          <p:nvPr/>
        </p:nvSpPr>
        <p:spPr bwMode="auto">
          <a:xfrm>
            <a:off x="3095625" y="5708650"/>
            <a:ext cx="5942013"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800" b="1"/>
              <a:t>非运行（挂起、就绪、阻塞）    运行</a:t>
            </a:r>
          </a:p>
        </p:txBody>
      </p:sp>
    </p:spTree>
    <p:extLst>
      <p:ext uri="{BB962C8B-B14F-4D97-AF65-F5344CB8AC3E}">
        <p14:creationId xmlns:p14="http://schemas.microsoft.com/office/powerpoint/2010/main" val="34224326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5176838" cy="167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41538"/>
            <a:ext cx="558165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图片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233863"/>
            <a:ext cx="558165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文本框 6"/>
          <p:cNvSpPr txBox="1">
            <a:spLocks noChangeArrowheads="1"/>
          </p:cNvSpPr>
          <p:nvPr/>
        </p:nvSpPr>
        <p:spPr bwMode="auto">
          <a:xfrm>
            <a:off x="6056313" y="514350"/>
            <a:ext cx="20193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t>创建队列</a:t>
            </a:r>
          </a:p>
        </p:txBody>
      </p:sp>
      <p:sp>
        <p:nvSpPr>
          <p:cNvPr id="33799" name="文本框 8"/>
          <p:cNvSpPr txBox="1">
            <a:spLocks noChangeArrowheads="1"/>
          </p:cNvSpPr>
          <p:nvPr/>
        </p:nvSpPr>
        <p:spPr bwMode="auto">
          <a:xfrm>
            <a:off x="6405563" y="2725738"/>
            <a:ext cx="1554162"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a:t>写数据</a:t>
            </a:r>
          </a:p>
        </p:txBody>
      </p:sp>
    </p:spTree>
    <p:extLst>
      <p:ext uri="{BB962C8B-B14F-4D97-AF65-F5344CB8AC3E}">
        <p14:creationId xmlns:p14="http://schemas.microsoft.com/office/powerpoint/2010/main" val="2787493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 y="0"/>
            <a:ext cx="5503863"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文本框 7"/>
          <p:cNvSpPr txBox="1">
            <a:spLocks noChangeArrowheads="1"/>
          </p:cNvSpPr>
          <p:nvPr/>
        </p:nvSpPr>
        <p:spPr bwMode="auto">
          <a:xfrm>
            <a:off x="6956425" y="1081088"/>
            <a:ext cx="1560513"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t>读数据</a:t>
            </a:r>
          </a:p>
        </p:txBody>
      </p:sp>
      <p:pic>
        <p:nvPicPr>
          <p:cNvPr id="34821" name="图片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625" y="3849688"/>
            <a:ext cx="5942013"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2" name="文本框 3"/>
          <p:cNvSpPr txBox="1">
            <a:spLocks noChangeArrowheads="1"/>
          </p:cNvSpPr>
          <p:nvPr/>
        </p:nvSpPr>
        <p:spPr bwMode="auto">
          <a:xfrm>
            <a:off x="6192838" y="4956175"/>
            <a:ext cx="2854325"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CC3200 SDK FREERTOS</a:t>
            </a:r>
          </a:p>
        </p:txBody>
      </p:sp>
    </p:spTree>
    <p:extLst>
      <p:ext uri="{BB962C8B-B14F-4D97-AF65-F5344CB8AC3E}">
        <p14:creationId xmlns:p14="http://schemas.microsoft.com/office/powerpoint/2010/main" val="30273763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en-US" altLang="zh-CN" dirty="0"/>
              <a:t>  WIFI</a:t>
            </a:r>
            <a:r>
              <a:rPr lang="zh-CN" altLang="en-US" dirty="0"/>
              <a:t>信道</a:t>
            </a:r>
          </a:p>
        </p:txBody>
      </p:sp>
      <p:sp>
        <p:nvSpPr>
          <p:cNvPr id="14339" name="内容占位符 2"/>
          <p:cNvSpPr>
            <a:spLocks noGrp="1"/>
          </p:cNvSpPr>
          <p:nvPr>
            <p:ph idx="1"/>
          </p:nvPr>
        </p:nvSpPr>
        <p:spPr bwMode="auto">
          <a:xfrm>
            <a:off x="457200" y="1600200"/>
            <a:ext cx="8218488" cy="4029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zh-CN" sz="2400" dirty="0" err="1"/>
              <a:t>WiFi</a:t>
            </a:r>
            <a:r>
              <a:rPr lang="zh-CN" altLang="en-US" sz="2400" dirty="0"/>
              <a:t>信号传输的频段 </a:t>
            </a:r>
            <a:r>
              <a:rPr lang="en-US" altLang="zh-CN" sz="2400" dirty="0"/>
              <a:t>2.400-2.4835GHz</a:t>
            </a:r>
            <a:r>
              <a:rPr lang="zh-CN" altLang="en-US" sz="2400" dirty="0"/>
              <a:t>。每个信道</a:t>
            </a:r>
            <a:r>
              <a:rPr lang="en-US" altLang="zh-CN" sz="2400" dirty="0"/>
              <a:t>22MHz</a:t>
            </a:r>
            <a:r>
              <a:rPr lang="zh-CN" altLang="en-US" sz="2400" dirty="0"/>
              <a:t>，频点间隔</a:t>
            </a:r>
            <a:r>
              <a:rPr lang="en-US" altLang="zh-CN" sz="2400" dirty="0"/>
              <a:t>5MHz</a:t>
            </a:r>
            <a:r>
              <a:rPr lang="zh-CN" altLang="en-US" sz="2400" dirty="0"/>
              <a:t>，可供用户选择</a:t>
            </a:r>
            <a:r>
              <a:rPr lang="en-US" altLang="zh-CN" sz="2400" dirty="0"/>
              <a:t>2.4G </a:t>
            </a:r>
            <a:r>
              <a:rPr lang="zh-CN" altLang="en-US" sz="2400" dirty="0"/>
              <a:t>频段</a:t>
            </a:r>
            <a:r>
              <a:rPr lang="en-US" altLang="zh-CN" sz="2400" dirty="0"/>
              <a:t>WIFI</a:t>
            </a:r>
            <a:r>
              <a:rPr lang="zh-CN" altLang="en-US" sz="2400" dirty="0"/>
              <a:t>信道有</a:t>
            </a:r>
            <a:r>
              <a:rPr lang="en-US" altLang="zh-CN" sz="2400" dirty="0"/>
              <a:t>13</a:t>
            </a:r>
            <a:r>
              <a:rPr lang="zh-CN" altLang="en-US" sz="2400" dirty="0"/>
              <a:t>条</a:t>
            </a:r>
            <a:r>
              <a:rPr lang="zh-CN" altLang="en-US" dirty="0"/>
              <a:t>。</a:t>
            </a:r>
          </a:p>
          <a:p>
            <a:endParaRPr lang="zh-CN" altLang="en-US" dirty="0"/>
          </a:p>
        </p:txBody>
      </p:sp>
      <p:sp>
        <p:nvSpPr>
          <p:cNvPr id="14340" name="灯片编号占位符 3"/>
          <p:cNvSpPr>
            <a:spLocks noGrp="1"/>
          </p:cNvSpPr>
          <p:nvPr>
            <p:ph type="sldNum" sz="quarter" idx="10"/>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52CDA0B-69DB-4735-8B20-6E6AD1BE5220}" type="slidenum">
              <a:rPr lang="en-US" altLang="zh-CN">
                <a:solidFill>
                  <a:srgbClr val="A50021"/>
                </a:solidFill>
                <a:latin typeface="Times New Roman" panose="02020603050405020304" pitchFamily="18" charset="0"/>
                <a:ea typeface="华文细黑" panose="02010600040101010101" pitchFamily="2" charset="-122"/>
              </a:rPr>
              <a:pPr/>
              <a:t>7</a:t>
            </a:fld>
            <a:endParaRPr lang="en-US" altLang="zh-CN">
              <a:solidFill>
                <a:srgbClr val="A50021"/>
              </a:solidFill>
              <a:latin typeface="Times New Roman" panose="02020603050405020304" pitchFamily="18" charset="0"/>
              <a:ea typeface="华文细黑" panose="02010600040101010101" pitchFamily="2" charset="-122"/>
            </a:endParaRPr>
          </a:p>
        </p:txBody>
      </p:sp>
      <p:pic>
        <p:nvPicPr>
          <p:cNvPr id="14341"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4387" y="2417763"/>
            <a:ext cx="7504113"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2" name="文本框 5"/>
          <p:cNvSpPr txBox="1">
            <a:spLocks noChangeArrowheads="1"/>
          </p:cNvSpPr>
          <p:nvPr/>
        </p:nvSpPr>
        <p:spPr bwMode="auto">
          <a:xfrm>
            <a:off x="814387" y="5346699"/>
            <a:ext cx="701992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t>无论是</a:t>
            </a:r>
            <a:r>
              <a:rPr lang="en-US" altLang="zh-CN" sz="2000" dirty="0"/>
              <a:t>IEEE802.11b</a:t>
            </a:r>
            <a:r>
              <a:rPr lang="zh-CN" altLang="en-US" sz="2000" dirty="0"/>
              <a:t>还是</a:t>
            </a:r>
            <a:r>
              <a:rPr lang="en-US" altLang="zh-CN" sz="2000" dirty="0"/>
              <a:t>IEEE802.11g</a:t>
            </a:r>
            <a:r>
              <a:rPr lang="zh-CN" altLang="en-US" sz="2000" dirty="0"/>
              <a:t>标准其都只支持</a:t>
            </a:r>
            <a:r>
              <a:rPr lang="en-US" altLang="zh-CN" sz="2000" dirty="0"/>
              <a:t>3</a:t>
            </a:r>
            <a:r>
              <a:rPr lang="zh-CN" altLang="en-US" sz="2000" dirty="0"/>
              <a:t>个不重叠的传输信道信道，只有</a:t>
            </a:r>
            <a:r>
              <a:rPr lang="en-US" altLang="zh-CN" sz="2000" dirty="0"/>
              <a:t>3</a:t>
            </a:r>
            <a:r>
              <a:rPr lang="zh-CN" altLang="en-US" sz="2000" dirty="0"/>
              <a:t>个信道（</a:t>
            </a:r>
            <a:r>
              <a:rPr lang="en-US" altLang="zh-CN" sz="2000" dirty="0"/>
              <a:t>1</a:t>
            </a:r>
            <a:r>
              <a:rPr lang="zh-CN" altLang="en-US" sz="2000" dirty="0"/>
              <a:t>、</a:t>
            </a:r>
            <a:r>
              <a:rPr lang="en-US" altLang="zh-CN" sz="2000" dirty="0"/>
              <a:t>6</a:t>
            </a:r>
            <a:r>
              <a:rPr lang="zh-CN" altLang="en-US" sz="2000" dirty="0"/>
              <a:t>、</a:t>
            </a:r>
            <a:r>
              <a:rPr lang="en-US" altLang="zh-CN" sz="2000" dirty="0"/>
              <a:t>11</a:t>
            </a:r>
            <a:r>
              <a:rPr lang="zh-CN" altLang="en-US" sz="2000" dirty="0"/>
              <a:t>或</a:t>
            </a:r>
            <a:r>
              <a:rPr lang="en-US" altLang="zh-CN" sz="2000" dirty="0"/>
              <a:t>13</a:t>
            </a:r>
            <a:r>
              <a:rPr lang="zh-CN" altLang="en-US" sz="2000" dirty="0"/>
              <a:t>）是不冲突的。</a:t>
            </a:r>
          </a:p>
        </p:txBody>
      </p:sp>
    </p:spTree>
    <p:extLst>
      <p:ext uri="{BB962C8B-B14F-4D97-AF65-F5344CB8AC3E}">
        <p14:creationId xmlns:p14="http://schemas.microsoft.com/office/powerpoint/2010/main" val="20366902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文本框 1"/>
          <p:cNvSpPr txBox="1">
            <a:spLocks noChangeArrowheads="1"/>
          </p:cNvSpPr>
          <p:nvPr/>
        </p:nvSpPr>
        <p:spPr bwMode="auto">
          <a:xfrm>
            <a:off x="52388" y="0"/>
            <a:ext cx="718502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b="1"/>
              <a:t>CC3200--FREERTOS application</a:t>
            </a:r>
          </a:p>
        </p:txBody>
      </p:sp>
      <p:pic>
        <p:nvPicPr>
          <p:cNvPr id="16388"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88" y="757238"/>
            <a:ext cx="5943600" cy="279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88" y="3841750"/>
            <a:ext cx="6029325" cy="276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1773238" y="2609850"/>
            <a:ext cx="1943100" cy="720725"/>
          </a:xfrm>
          <a:prstGeom prst="rect">
            <a:avLst/>
          </a:prstGeom>
          <a:solidFill>
            <a:schemeClr val="accent1">
              <a:alpha val="0"/>
            </a:schemeClr>
          </a:solidFill>
          <a:ln w="4127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16391" name="文本框 5"/>
          <p:cNvSpPr txBox="1">
            <a:spLocks noChangeArrowheads="1"/>
          </p:cNvSpPr>
          <p:nvPr/>
        </p:nvSpPr>
        <p:spPr bwMode="auto">
          <a:xfrm>
            <a:off x="6262688" y="1735138"/>
            <a:ext cx="280511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message = Welcome</a:t>
            </a:r>
          </a:p>
          <a:p>
            <a:pPr eaLnBrk="1" hangingPunct="1"/>
            <a:r>
              <a:rPr lang="en-US" altLang="zh-CN">
                <a:sym typeface="宋体" panose="02010600030101010101" pitchFamily="2" charset="-122"/>
              </a:rPr>
              <a:t>message = to</a:t>
            </a:r>
            <a:endParaRPr lang="en-US" altLang="zh-CN"/>
          </a:p>
          <a:p>
            <a:pPr eaLnBrk="1" hangingPunct="1"/>
            <a:r>
              <a:rPr lang="en-US" altLang="zh-CN">
                <a:sym typeface="宋体" panose="02010600030101010101" pitchFamily="2" charset="-122"/>
              </a:rPr>
              <a:t>message = CC32xx</a:t>
            </a:r>
            <a:endParaRPr lang="en-US" altLang="zh-CN"/>
          </a:p>
          <a:p>
            <a:pPr eaLnBrk="1" hangingPunct="1"/>
            <a:r>
              <a:rPr lang="en-US" altLang="zh-CN">
                <a:sym typeface="宋体" panose="02010600030101010101" pitchFamily="2" charset="-122"/>
              </a:rPr>
              <a:t>message = development !</a:t>
            </a:r>
          </a:p>
          <a:p>
            <a:pPr eaLnBrk="1" hangingPunct="1"/>
            <a:endParaRPr lang="en-US" altLang="zh-CN"/>
          </a:p>
          <a:p>
            <a:pPr eaLnBrk="1" hangingPunct="1"/>
            <a:endParaRPr lang="en-US" altLang="zh-CN"/>
          </a:p>
          <a:p>
            <a:pPr eaLnBrk="1" hangingPunct="1"/>
            <a:r>
              <a:rPr lang="zh-CN" altLang="en-US" b="1"/>
              <a:t>在程序里是如何实现的？</a:t>
            </a:r>
          </a:p>
        </p:txBody>
      </p:sp>
    </p:spTree>
    <p:extLst>
      <p:ext uri="{BB962C8B-B14F-4D97-AF65-F5344CB8AC3E}">
        <p14:creationId xmlns:p14="http://schemas.microsoft.com/office/powerpoint/2010/main" val="168502939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1"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63" y="812800"/>
            <a:ext cx="2627312"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73550" y="144463"/>
            <a:ext cx="4522788"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510088" y="212725"/>
            <a:ext cx="4286250" cy="3848100"/>
          </a:xfrm>
          <a:prstGeom prst="rect">
            <a:avLst/>
          </a:prstGeom>
          <a:solidFill>
            <a:schemeClr val="accent1">
              <a:alpha val="0"/>
            </a:schemeClr>
          </a:solidFill>
          <a:ln w="4127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17414" name="文本框 5"/>
          <p:cNvSpPr txBox="1">
            <a:spLocks noChangeArrowheads="1"/>
          </p:cNvSpPr>
          <p:nvPr/>
        </p:nvSpPr>
        <p:spPr bwMode="auto">
          <a:xfrm>
            <a:off x="106363" y="74613"/>
            <a:ext cx="2019300" cy="639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t>主程序：</a:t>
            </a:r>
          </a:p>
        </p:txBody>
      </p:sp>
      <p:sp>
        <p:nvSpPr>
          <p:cNvPr id="17415" name="文本框 6"/>
          <p:cNvSpPr txBox="1">
            <a:spLocks noChangeArrowheads="1"/>
          </p:cNvSpPr>
          <p:nvPr/>
        </p:nvSpPr>
        <p:spPr bwMode="auto">
          <a:xfrm>
            <a:off x="49213" y="4752975"/>
            <a:ext cx="9094787"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solidFill>
                  <a:srgbClr val="FF0000"/>
                </a:solidFill>
              </a:rPr>
              <a:t>OsiReturnVal_e</a:t>
            </a:r>
            <a:r>
              <a:rPr lang="zh-CN" altLang="en-US" sz="2000" b="1"/>
              <a:t> osi_retVal;</a:t>
            </a:r>
          </a:p>
          <a:p>
            <a:pPr eaLnBrk="1" hangingPunct="1"/>
            <a:endParaRPr lang="zh-CN" altLang="en-US"/>
          </a:p>
          <a:p>
            <a:pPr eaLnBrk="1" hangingPunct="1"/>
            <a:r>
              <a:rPr lang="zh-CN" altLang="en-US" sz="2000" b="1"/>
              <a:t>osi_retVal = </a:t>
            </a:r>
            <a:r>
              <a:rPr lang="zh-CN" altLang="en-US" sz="2000" b="1">
                <a:solidFill>
                  <a:srgbClr val="FF0000"/>
                </a:solidFill>
              </a:rPr>
              <a:t>osi_MsgQCreate</a:t>
            </a:r>
            <a:r>
              <a:rPr lang="zh-CN" altLang="en-US" sz="2000" b="1"/>
              <a:t>(&amp;MsgQ, "MSGQ", MAX_MSG_LENGTH, 10);</a:t>
            </a:r>
          </a:p>
          <a:p>
            <a:pPr eaLnBrk="1" hangingPunct="1"/>
            <a:endParaRPr lang="zh-CN" altLang="en-US"/>
          </a:p>
          <a:p>
            <a:pPr eaLnBrk="1" hangingPunct="1"/>
            <a:r>
              <a:rPr lang="zh-CN" altLang="en-US" sz="2000" b="1">
                <a:solidFill>
                  <a:srgbClr val="FF0000"/>
                </a:solidFill>
              </a:rPr>
              <a:t>osi_TaskCreate</a:t>
            </a:r>
            <a:r>
              <a:rPr lang="zh-CN" altLang="en-US" sz="2000" b="1"/>
              <a:t>( vTestTask1, "TASK1",OSI_STACK_SIZE, NULL, 1, NULL );</a:t>
            </a:r>
          </a:p>
        </p:txBody>
      </p:sp>
    </p:spTree>
    <p:extLst>
      <p:ext uri="{BB962C8B-B14F-4D97-AF65-F5344CB8AC3E}">
        <p14:creationId xmlns:p14="http://schemas.microsoft.com/office/powerpoint/2010/main" val="25142723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5"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0" y="549275"/>
            <a:ext cx="5476875"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文本框 2"/>
          <p:cNvSpPr txBox="1">
            <a:spLocks noChangeArrowheads="1"/>
          </p:cNvSpPr>
          <p:nvPr/>
        </p:nvSpPr>
        <p:spPr bwMode="auto">
          <a:xfrm>
            <a:off x="127000" y="76200"/>
            <a:ext cx="14589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a:t>队列、任务</a:t>
            </a:r>
          </a:p>
        </p:txBody>
      </p:sp>
      <p:pic>
        <p:nvPicPr>
          <p:cNvPr id="18437"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16450"/>
            <a:ext cx="8718550" cy="2071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文本框 4"/>
          <p:cNvSpPr txBox="1">
            <a:spLocks noChangeArrowheads="1"/>
          </p:cNvSpPr>
          <p:nvPr/>
        </p:nvSpPr>
        <p:spPr bwMode="auto">
          <a:xfrm>
            <a:off x="5748338" y="733425"/>
            <a:ext cx="3106737"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a:t>osi_MsgQCreate:</a:t>
            </a:r>
            <a:r>
              <a:rPr lang="zh-CN" altLang="en-US" sz="2400"/>
              <a:t>创建一个队列，（常用作线程之间通信）</a:t>
            </a:r>
          </a:p>
          <a:p>
            <a:pPr eaLnBrk="1" hangingPunct="1"/>
            <a:endParaRPr lang="en-US" altLang="zh-CN" sz="2400"/>
          </a:p>
          <a:p>
            <a:pPr eaLnBrk="1" hangingPunct="1"/>
            <a:r>
              <a:rPr lang="en-US" altLang="zh-CN" sz="2400"/>
              <a:t>osi_TaskCreate:</a:t>
            </a:r>
            <a:r>
              <a:rPr lang="zh-CN" altLang="en-US" sz="2400"/>
              <a:t>创建一个任务</a:t>
            </a:r>
          </a:p>
        </p:txBody>
      </p:sp>
    </p:spTree>
    <p:extLst>
      <p:ext uri="{BB962C8B-B14F-4D97-AF65-F5344CB8AC3E}">
        <p14:creationId xmlns:p14="http://schemas.microsoft.com/office/powerpoint/2010/main" val="12502327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文本框 1"/>
          <p:cNvSpPr txBox="1">
            <a:spLocks noChangeArrowheads="1"/>
          </p:cNvSpPr>
          <p:nvPr/>
        </p:nvSpPr>
        <p:spPr bwMode="auto">
          <a:xfrm>
            <a:off x="0" y="0"/>
            <a:ext cx="293687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t>主程序结构：</a:t>
            </a:r>
          </a:p>
        </p:txBody>
      </p:sp>
      <p:sp>
        <p:nvSpPr>
          <p:cNvPr id="19460" name="文本框 2"/>
          <p:cNvSpPr txBox="1">
            <a:spLocks noChangeArrowheads="1"/>
          </p:cNvSpPr>
          <p:nvPr/>
        </p:nvSpPr>
        <p:spPr bwMode="auto">
          <a:xfrm>
            <a:off x="1420813" y="731838"/>
            <a:ext cx="179546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队列（</a:t>
            </a:r>
            <a:r>
              <a:rPr lang="zh-CN" altLang="en-US">
                <a:solidFill>
                  <a:srgbClr val="FF0000"/>
                </a:solidFill>
              </a:rPr>
              <a:t>MSGQ</a:t>
            </a:r>
            <a:r>
              <a:rPr lang="zh-CN" altLang="en-US"/>
              <a:t>）</a:t>
            </a:r>
          </a:p>
        </p:txBody>
      </p:sp>
      <p:sp>
        <p:nvSpPr>
          <p:cNvPr id="19461" name="文本框 3"/>
          <p:cNvSpPr txBox="1">
            <a:spLocks noChangeArrowheads="1"/>
          </p:cNvSpPr>
          <p:nvPr/>
        </p:nvSpPr>
        <p:spPr bwMode="auto">
          <a:xfrm>
            <a:off x="196850" y="1263650"/>
            <a:ext cx="18462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任务</a:t>
            </a:r>
            <a:r>
              <a:rPr lang="en-US" altLang="zh-CN"/>
              <a:t>1</a:t>
            </a:r>
            <a:r>
              <a:rPr lang="zh-CN" altLang="en-US"/>
              <a:t>（</a:t>
            </a:r>
            <a:r>
              <a:rPr lang="en-US" altLang="zh-CN">
                <a:solidFill>
                  <a:srgbClr val="FF0000"/>
                </a:solidFill>
              </a:rPr>
              <a:t>T</a:t>
            </a:r>
            <a:r>
              <a:rPr lang="zh-CN" altLang="en-US">
                <a:solidFill>
                  <a:srgbClr val="FF0000"/>
                </a:solidFill>
              </a:rPr>
              <a:t>ask1</a:t>
            </a:r>
            <a:r>
              <a:rPr lang="zh-CN" altLang="en-US"/>
              <a:t>）</a:t>
            </a:r>
          </a:p>
        </p:txBody>
      </p:sp>
      <p:sp>
        <p:nvSpPr>
          <p:cNvPr id="19462" name="文本框 4"/>
          <p:cNvSpPr txBox="1">
            <a:spLocks noChangeArrowheads="1"/>
          </p:cNvSpPr>
          <p:nvPr/>
        </p:nvSpPr>
        <p:spPr bwMode="auto">
          <a:xfrm>
            <a:off x="2517775" y="1263650"/>
            <a:ext cx="18462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任务</a:t>
            </a:r>
            <a:r>
              <a:rPr lang="en-US" altLang="zh-CN"/>
              <a:t>2</a:t>
            </a:r>
            <a:r>
              <a:rPr lang="zh-CN" altLang="en-US"/>
              <a:t>（</a:t>
            </a:r>
            <a:r>
              <a:rPr lang="en-US" altLang="zh-CN">
                <a:solidFill>
                  <a:srgbClr val="FF0000"/>
                </a:solidFill>
                <a:sym typeface="宋体" panose="02010600030101010101" pitchFamily="2" charset="-122"/>
              </a:rPr>
              <a:t>T</a:t>
            </a:r>
            <a:r>
              <a:rPr lang="zh-CN" altLang="en-US">
                <a:solidFill>
                  <a:srgbClr val="FF0000"/>
                </a:solidFill>
                <a:sym typeface="宋体" panose="02010600030101010101" pitchFamily="2" charset="-122"/>
              </a:rPr>
              <a:t>ask</a:t>
            </a:r>
            <a:r>
              <a:rPr lang="en-US" altLang="zh-CN">
                <a:solidFill>
                  <a:srgbClr val="FF0000"/>
                </a:solidFill>
                <a:sym typeface="宋体" panose="02010600030101010101" pitchFamily="2" charset="-122"/>
              </a:rPr>
              <a:t>2</a:t>
            </a:r>
            <a:r>
              <a:rPr lang="zh-CN" altLang="en-US"/>
              <a:t>）</a:t>
            </a:r>
          </a:p>
        </p:txBody>
      </p:sp>
      <p:pic>
        <p:nvPicPr>
          <p:cNvPr id="19463"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3" y="1724025"/>
            <a:ext cx="3294062"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4" name="图片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3400" y="79375"/>
            <a:ext cx="4675188" cy="325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65" name="图片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3424238"/>
            <a:ext cx="4657725" cy="343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4710113" y="2514600"/>
            <a:ext cx="1604962" cy="581025"/>
          </a:xfrm>
          <a:prstGeom prst="rect">
            <a:avLst/>
          </a:prstGeom>
          <a:solidFill>
            <a:schemeClr val="accent1">
              <a:alpha val="0"/>
            </a:schemeClr>
          </a:solidFill>
          <a:ln w="4127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10" name="矩形 9"/>
          <p:cNvSpPr/>
          <p:nvPr/>
        </p:nvSpPr>
        <p:spPr>
          <a:xfrm>
            <a:off x="4710113" y="6056313"/>
            <a:ext cx="4203700" cy="582612"/>
          </a:xfrm>
          <a:prstGeom prst="rect">
            <a:avLst/>
          </a:prstGeom>
          <a:solidFill>
            <a:schemeClr val="accent1">
              <a:alpha val="0"/>
            </a:schemeClr>
          </a:solidFill>
          <a:ln w="4127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noProof="1"/>
          </a:p>
        </p:txBody>
      </p:sp>
      <p:sp>
        <p:nvSpPr>
          <p:cNvPr id="19468" name="文本框 10"/>
          <p:cNvSpPr txBox="1">
            <a:spLocks noChangeArrowheads="1"/>
          </p:cNvSpPr>
          <p:nvPr/>
        </p:nvSpPr>
        <p:spPr bwMode="auto">
          <a:xfrm>
            <a:off x="211138" y="2249488"/>
            <a:ext cx="2265362" cy="1462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任务</a:t>
            </a:r>
            <a:r>
              <a:rPr lang="en-US" altLang="zh-CN"/>
              <a:t>1</a:t>
            </a:r>
            <a:r>
              <a:rPr lang="zh-CN" altLang="en-US"/>
              <a:t>：</a:t>
            </a:r>
          </a:p>
          <a:p>
            <a:pPr eaLnBrk="1" hangingPunct="1"/>
            <a:r>
              <a:rPr lang="zh-CN" altLang="en-US"/>
              <a:t>读出队列</a:t>
            </a:r>
            <a:r>
              <a:rPr lang="zh-CN" altLang="en-US">
                <a:solidFill>
                  <a:srgbClr val="FF0000"/>
                </a:solidFill>
              </a:rPr>
              <a:t>信息</a:t>
            </a:r>
          </a:p>
          <a:p>
            <a:pPr eaLnBrk="1" hangingPunct="1"/>
            <a:r>
              <a:rPr lang="zh-CN" altLang="en-US"/>
              <a:t>串口输出</a:t>
            </a:r>
            <a:r>
              <a:rPr lang="en-US" altLang="zh-CN"/>
              <a:t>message=</a:t>
            </a:r>
          </a:p>
          <a:p>
            <a:pPr eaLnBrk="1" hangingPunct="1"/>
            <a:r>
              <a:rPr lang="zh-CN" altLang="en-US"/>
              <a:t>串口输出</a:t>
            </a:r>
            <a:r>
              <a:rPr lang="en-US" altLang="zh-CN"/>
              <a:t>pcMessage</a:t>
            </a:r>
          </a:p>
          <a:p>
            <a:pPr eaLnBrk="1" hangingPunct="1"/>
            <a:r>
              <a:rPr lang="zh-CN" altLang="en-US">
                <a:solidFill>
                  <a:srgbClr val="FF0000"/>
                </a:solidFill>
              </a:rPr>
              <a:t>任务挂起</a:t>
            </a:r>
          </a:p>
        </p:txBody>
      </p:sp>
      <p:sp>
        <p:nvSpPr>
          <p:cNvPr id="19469" name="文本框 11"/>
          <p:cNvSpPr txBox="1">
            <a:spLocks noChangeArrowheads="1"/>
          </p:cNvSpPr>
          <p:nvPr/>
        </p:nvSpPr>
        <p:spPr bwMode="auto">
          <a:xfrm>
            <a:off x="260350" y="3711575"/>
            <a:ext cx="1782763"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任务</a:t>
            </a:r>
            <a:r>
              <a:rPr lang="en-US" altLang="zh-CN"/>
              <a:t>2</a:t>
            </a:r>
            <a:r>
              <a:rPr lang="zh-CN" altLang="en-US"/>
              <a:t>：</a:t>
            </a:r>
          </a:p>
          <a:p>
            <a:pPr eaLnBrk="1" hangingPunct="1"/>
            <a:r>
              <a:rPr lang="zh-CN" altLang="en-US"/>
              <a:t>发送</a:t>
            </a:r>
            <a:r>
              <a:rPr lang="zh-CN" altLang="en-US">
                <a:solidFill>
                  <a:srgbClr val="FF0000"/>
                </a:solidFill>
              </a:rPr>
              <a:t>信息</a:t>
            </a:r>
            <a:r>
              <a:rPr lang="zh-CN" altLang="en-US"/>
              <a:t>到队列</a:t>
            </a:r>
            <a:endParaRPr lang="en-US" altLang="zh-CN"/>
          </a:p>
          <a:p>
            <a:pPr eaLnBrk="1" hangingPunct="1"/>
            <a:r>
              <a:rPr lang="zh-CN" altLang="en-US">
                <a:solidFill>
                  <a:srgbClr val="FF0000"/>
                </a:solidFill>
              </a:rPr>
              <a:t>任务挂起</a:t>
            </a:r>
          </a:p>
        </p:txBody>
      </p:sp>
      <p:sp>
        <p:nvSpPr>
          <p:cNvPr id="19470" name="文本框 12"/>
          <p:cNvSpPr txBox="1">
            <a:spLocks noChangeArrowheads="1"/>
          </p:cNvSpPr>
          <p:nvPr/>
        </p:nvSpPr>
        <p:spPr bwMode="auto">
          <a:xfrm>
            <a:off x="0" y="4625975"/>
            <a:ext cx="4230688" cy="201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a:t>ul_2%4=0,1,2,3</a:t>
            </a:r>
          </a:p>
          <a:p>
            <a:pPr eaLnBrk="1" hangingPunct="1"/>
            <a:endParaRPr lang="en-US" altLang="zh-CN"/>
          </a:p>
          <a:p>
            <a:pPr eaLnBrk="1" hangingPunct="1"/>
            <a:r>
              <a:rPr lang="en-US" altLang="zh-CN"/>
              <a:t>*pcInterruptMessage[0]= "Welcome"</a:t>
            </a:r>
          </a:p>
          <a:p>
            <a:pPr eaLnBrk="1" hangingPunct="1"/>
            <a:r>
              <a:rPr lang="en-US" altLang="zh-CN">
                <a:sym typeface="宋体" panose="02010600030101010101" pitchFamily="2" charset="-122"/>
              </a:rPr>
              <a:t>*pcInterruptMessage[1]="to"</a:t>
            </a:r>
          </a:p>
          <a:p>
            <a:pPr eaLnBrk="1" hangingPunct="1"/>
            <a:r>
              <a:rPr lang="en-US" altLang="zh-CN">
                <a:sym typeface="宋体" panose="02010600030101010101" pitchFamily="2" charset="-122"/>
              </a:rPr>
              <a:t>*pcInterruptMessage[2]="CC32xx"</a:t>
            </a:r>
          </a:p>
          <a:p>
            <a:pPr eaLnBrk="1" hangingPunct="1"/>
            <a:r>
              <a:rPr lang="en-US" altLang="zh-CN">
                <a:sym typeface="宋体" panose="02010600030101010101" pitchFamily="2" charset="-122"/>
              </a:rPr>
              <a:t>*pcInterruptMessage[3]="development !\n"</a:t>
            </a:r>
            <a:endParaRPr lang="en-US" altLang="zh-CN"/>
          </a:p>
        </p:txBody>
      </p:sp>
    </p:spTree>
    <p:extLst>
      <p:ext uri="{BB962C8B-B14F-4D97-AF65-F5344CB8AC3E}">
        <p14:creationId xmlns:p14="http://schemas.microsoft.com/office/powerpoint/2010/main" val="3174465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文本框 1"/>
          <p:cNvSpPr txBox="1">
            <a:spLocks noChangeArrowheads="1"/>
          </p:cNvSpPr>
          <p:nvPr/>
        </p:nvSpPr>
        <p:spPr bwMode="auto">
          <a:xfrm>
            <a:off x="30163" y="180975"/>
            <a:ext cx="6808787"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任务</a:t>
            </a:r>
            <a:r>
              <a:rPr lang="en-US" altLang="zh-CN"/>
              <a:t>1</a:t>
            </a:r>
            <a:r>
              <a:rPr lang="zh-CN" altLang="en-US"/>
              <a:t>：发送  </a:t>
            </a:r>
            <a:r>
              <a:rPr lang="en-US" altLang="zh-CN">
                <a:sym typeface="宋体" panose="02010600030101010101" pitchFamily="2" charset="-122"/>
              </a:rPr>
              <a:t>"Welcome"</a:t>
            </a:r>
            <a:r>
              <a:rPr lang="en-US" altLang="zh-CN"/>
              <a:t>------------</a:t>
            </a:r>
            <a:r>
              <a:rPr lang="zh-CN" altLang="en-US"/>
              <a:t>队列</a:t>
            </a:r>
            <a:r>
              <a:rPr lang="en-US" altLang="zh-CN"/>
              <a:t> </a:t>
            </a:r>
            <a:r>
              <a:rPr lang="zh-CN" altLang="en-US">
                <a:sym typeface="宋体" panose="02010600030101010101" pitchFamily="2" charset="-122"/>
              </a:rPr>
              <a:t>任务</a:t>
            </a:r>
            <a:r>
              <a:rPr lang="en-US" altLang="zh-CN">
                <a:sym typeface="宋体" panose="02010600030101010101" pitchFamily="2" charset="-122"/>
              </a:rPr>
              <a:t>1</a:t>
            </a:r>
            <a:r>
              <a:rPr lang="zh-CN" altLang="en-US">
                <a:sym typeface="宋体" panose="02010600030101010101" pitchFamily="2" charset="-122"/>
              </a:rPr>
              <a:t>：挂起</a:t>
            </a:r>
          </a:p>
          <a:p>
            <a:pPr eaLnBrk="1" hangingPunct="1"/>
            <a:r>
              <a:rPr lang="zh-CN" altLang="en-US">
                <a:sym typeface="宋体" panose="02010600030101010101" pitchFamily="2" charset="-122"/>
              </a:rPr>
              <a:t>任务</a:t>
            </a:r>
            <a:r>
              <a:rPr lang="en-US" altLang="zh-CN">
                <a:sym typeface="宋体" panose="02010600030101010101" pitchFamily="2" charset="-122"/>
              </a:rPr>
              <a:t>1</a:t>
            </a:r>
            <a:r>
              <a:rPr lang="zh-CN" altLang="en-US">
                <a:sym typeface="宋体" panose="02010600030101010101" pitchFamily="2" charset="-122"/>
              </a:rPr>
              <a:t>：</a:t>
            </a:r>
            <a:r>
              <a:rPr lang="zh-CN" altLang="en-US"/>
              <a:t>发送  </a:t>
            </a:r>
            <a:r>
              <a:rPr lang="en-US" altLang="zh-CN">
                <a:sym typeface="宋体" panose="02010600030101010101" pitchFamily="2" charset="-122"/>
              </a:rPr>
              <a:t>"to"----------------------</a:t>
            </a:r>
            <a:r>
              <a:rPr lang="zh-CN" altLang="en-US">
                <a:sym typeface="宋体" panose="02010600030101010101" pitchFamily="2" charset="-122"/>
              </a:rPr>
              <a:t>队列</a:t>
            </a:r>
            <a:r>
              <a:rPr lang="en-US" altLang="zh-CN">
                <a:sym typeface="宋体" panose="02010600030101010101" pitchFamily="2" charset="-122"/>
              </a:rPr>
              <a:t> </a:t>
            </a:r>
            <a:r>
              <a:rPr lang="zh-CN" altLang="en-US">
                <a:sym typeface="宋体" panose="02010600030101010101" pitchFamily="2" charset="-122"/>
              </a:rPr>
              <a:t>任务</a:t>
            </a:r>
            <a:r>
              <a:rPr lang="en-US" altLang="zh-CN">
                <a:sym typeface="宋体" panose="02010600030101010101" pitchFamily="2" charset="-122"/>
              </a:rPr>
              <a:t>1</a:t>
            </a:r>
            <a:r>
              <a:rPr lang="zh-CN" altLang="en-US">
                <a:sym typeface="宋体" panose="02010600030101010101" pitchFamily="2" charset="-122"/>
              </a:rPr>
              <a:t>：挂起</a:t>
            </a:r>
            <a:r>
              <a:rPr lang="en-US" altLang="zh-CN">
                <a:sym typeface="宋体" panose="02010600030101010101" pitchFamily="2" charset="-122"/>
              </a:rPr>
              <a:t>          </a:t>
            </a:r>
            <a:endParaRPr lang="zh-CN" altLang="en-US"/>
          </a:p>
          <a:p>
            <a:pPr eaLnBrk="1" hangingPunct="1"/>
            <a:r>
              <a:rPr lang="zh-CN" altLang="en-US">
                <a:sym typeface="宋体" panose="02010600030101010101" pitchFamily="2" charset="-122"/>
              </a:rPr>
              <a:t>任务</a:t>
            </a:r>
            <a:r>
              <a:rPr lang="en-US" altLang="zh-CN">
                <a:sym typeface="宋体" panose="02010600030101010101" pitchFamily="2" charset="-122"/>
              </a:rPr>
              <a:t>1</a:t>
            </a:r>
            <a:r>
              <a:rPr lang="zh-CN" altLang="en-US">
                <a:sym typeface="宋体" panose="02010600030101010101" pitchFamily="2" charset="-122"/>
              </a:rPr>
              <a:t>：</a:t>
            </a:r>
            <a:r>
              <a:rPr lang="zh-CN" altLang="en-US"/>
              <a:t>发送  </a:t>
            </a:r>
            <a:r>
              <a:rPr lang="en-US" altLang="zh-CN">
                <a:sym typeface="宋体" panose="02010600030101010101" pitchFamily="2" charset="-122"/>
              </a:rPr>
              <a:t>"CC32xx"--------------</a:t>
            </a:r>
            <a:r>
              <a:rPr lang="zh-CN" altLang="en-US">
                <a:sym typeface="宋体" panose="02010600030101010101" pitchFamily="2" charset="-122"/>
              </a:rPr>
              <a:t>队列</a:t>
            </a:r>
            <a:r>
              <a:rPr lang="en-US" altLang="zh-CN">
                <a:sym typeface="宋体" panose="02010600030101010101" pitchFamily="2" charset="-122"/>
              </a:rPr>
              <a:t> </a:t>
            </a:r>
            <a:r>
              <a:rPr lang="zh-CN" altLang="en-US">
                <a:sym typeface="宋体" panose="02010600030101010101" pitchFamily="2" charset="-122"/>
              </a:rPr>
              <a:t>任务</a:t>
            </a:r>
            <a:r>
              <a:rPr lang="en-US" altLang="zh-CN">
                <a:sym typeface="宋体" panose="02010600030101010101" pitchFamily="2" charset="-122"/>
              </a:rPr>
              <a:t>1</a:t>
            </a:r>
            <a:r>
              <a:rPr lang="zh-CN" altLang="en-US">
                <a:sym typeface="宋体" panose="02010600030101010101" pitchFamily="2" charset="-122"/>
              </a:rPr>
              <a:t>：挂起</a:t>
            </a:r>
          </a:p>
          <a:p>
            <a:pPr eaLnBrk="1" hangingPunct="1"/>
            <a:r>
              <a:rPr lang="zh-CN" altLang="en-US">
                <a:sym typeface="宋体" panose="02010600030101010101" pitchFamily="2" charset="-122"/>
              </a:rPr>
              <a:t>任务</a:t>
            </a:r>
            <a:r>
              <a:rPr lang="en-US" altLang="zh-CN">
                <a:sym typeface="宋体" panose="02010600030101010101" pitchFamily="2" charset="-122"/>
              </a:rPr>
              <a:t>1</a:t>
            </a:r>
            <a:r>
              <a:rPr lang="zh-CN" altLang="en-US">
                <a:sym typeface="宋体" panose="02010600030101010101" pitchFamily="2" charset="-122"/>
              </a:rPr>
              <a:t>：</a:t>
            </a:r>
            <a:r>
              <a:rPr lang="zh-CN" altLang="en-US"/>
              <a:t>发送  </a:t>
            </a:r>
            <a:r>
              <a:rPr lang="en-US" altLang="zh-CN">
                <a:sym typeface="宋体" panose="02010600030101010101" pitchFamily="2" charset="-122"/>
              </a:rPr>
              <a:t>"development !\n"---</a:t>
            </a:r>
            <a:r>
              <a:rPr lang="zh-CN" altLang="en-US">
                <a:sym typeface="宋体" panose="02010600030101010101" pitchFamily="2" charset="-122"/>
              </a:rPr>
              <a:t>队列</a:t>
            </a:r>
            <a:r>
              <a:rPr lang="en-US" altLang="zh-CN">
                <a:sym typeface="宋体" panose="02010600030101010101" pitchFamily="2" charset="-122"/>
              </a:rPr>
              <a:t> </a:t>
            </a:r>
            <a:r>
              <a:rPr lang="zh-CN" altLang="en-US">
                <a:sym typeface="宋体" panose="02010600030101010101" pitchFamily="2" charset="-122"/>
              </a:rPr>
              <a:t>任务</a:t>
            </a:r>
            <a:r>
              <a:rPr lang="en-US" altLang="zh-CN">
                <a:sym typeface="宋体" panose="02010600030101010101" pitchFamily="2" charset="-122"/>
              </a:rPr>
              <a:t>1</a:t>
            </a:r>
            <a:r>
              <a:rPr lang="zh-CN" altLang="en-US">
                <a:sym typeface="宋体" panose="02010600030101010101" pitchFamily="2" charset="-122"/>
              </a:rPr>
              <a:t>：挂起</a:t>
            </a:r>
          </a:p>
          <a:p>
            <a:pPr eaLnBrk="1" hangingPunct="1"/>
            <a:endParaRPr lang="zh-CN" altLang="en-US"/>
          </a:p>
          <a:p>
            <a:pPr eaLnBrk="1" hangingPunct="1"/>
            <a:r>
              <a:rPr lang="zh-CN" altLang="en-US">
                <a:sym typeface="宋体" panose="02010600030101010101" pitchFamily="2" charset="-122"/>
              </a:rPr>
              <a:t>任务</a:t>
            </a:r>
            <a:r>
              <a:rPr lang="en-US" altLang="zh-CN">
                <a:sym typeface="宋体" panose="02010600030101010101" pitchFamily="2" charset="-122"/>
              </a:rPr>
              <a:t>2</a:t>
            </a:r>
            <a:r>
              <a:rPr lang="zh-CN" altLang="en-US">
                <a:sym typeface="宋体" panose="02010600030101010101" pitchFamily="2" charset="-122"/>
              </a:rPr>
              <a:t>：读取队列</a:t>
            </a:r>
            <a:r>
              <a:rPr lang="en-US" altLang="zh-CN">
                <a:sym typeface="宋体" panose="02010600030101010101" pitchFamily="2" charset="-122"/>
              </a:rPr>
              <a:t>-----"Welcome" </a:t>
            </a:r>
            <a:r>
              <a:rPr lang="zh-CN" altLang="en-US">
                <a:sym typeface="宋体" panose="02010600030101010101" pitchFamily="2" charset="-122"/>
              </a:rPr>
              <a:t>，串口显示</a:t>
            </a:r>
            <a:r>
              <a:rPr lang="en-US" altLang="zh-CN">
                <a:sym typeface="宋体" panose="02010600030101010101" pitchFamily="2" charset="-122"/>
              </a:rPr>
              <a:t>     </a:t>
            </a:r>
            <a:r>
              <a:rPr lang="zh-CN" altLang="en-US">
                <a:sym typeface="宋体" panose="02010600030101010101" pitchFamily="2" charset="-122"/>
              </a:rPr>
              <a:t>任务</a:t>
            </a:r>
            <a:r>
              <a:rPr lang="en-US" altLang="zh-CN">
                <a:sym typeface="宋体" panose="02010600030101010101" pitchFamily="2" charset="-122"/>
              </a:rPr>
              <a:t>2</a:t>
            </a:r>
            <a:r>
              <a:rPr lang="zh-CN" altLang="en-US">
                <a:sym typeface="宋体" panose="02010600030101010101" pitchFamily="2" charset="-122"/>
              </a:rPr>
              <a:t>：挂起</a:t>
            </a:r>
            <a:r>
              <a:rPr lang="en-US" altLang="zh-CN">
                <a:sym typeface="宋体" panose="02010600030101010101" pitchFamily="2" charset="-122"/>
              </a:rPr>
              <a:t>      </a:t>
            </a:r>
          </a:p>
          <a:p>
            <a:pPr eaLnBrk="1" hangingPunct="1"/>
            <a:r>
              <a:rPr lang="zh-CN" altLang="en-US">
                <a:sym typeface="宋体" panose="02010600030101010101" pitchFamily="2" charset="-122"/>
              </a:rPr>
              <a:t>任务</a:t>
            </a:r>
            <a:r>
              <a:rPr lang="en-US" altLang="zh-CN">
                <a:sym typeface="宋体" panose="02010600030101010101" pitchFamily="2" charset="-122"/>
              </a:rPr>
              <a:t>2</a:t>
            </a:r>
            <a:r>
              <a:rPr lang="zh-CN" altLang="en-US">
                <a:sym typeface="宋体" panose="02010600030101010101" pitchFamily="2" charset="-122"/>
              </a:rPr>
              <a:t>：读取队列</a:t>
            </a:r>
            <a:r>
              <a:rPr lang="en-US" altLang="zh-CN">
                <a:sym typeface="宋体" panose="02010600030101010101" pitchFamily="2" charset="-122"/>
              </a:rPr>
              <a:t>-----"to" </a:t>
            </a:r>
            <a:r>
              <a:rPr lang="zh-CN" altLang="en-US">
                <a:sym typeface="宋体" panose="02010600030101010101" pitchFamily="2" charset="-122"/>
              </a:rPr>
              <a:t>，            串口显示      任务</a:t>
            </a:r>
            <a:r>
              <a:rPr lang="en-US" altLang="zh-CN">
                <a:sym typeface="宋体" panose="02010600030101010101" pitchFamily="2" charset="-122"/>
              </a:rPr>
              <a:t>2</a:t>
            </a:r>
            <a:r>
              <a:rPr lang="zh-CN" altLang="en-US">
                <a:sym typeface="宋体" panose="02010600030101010101" pitchFamily="2" charset="-122"/>
              </a:rPr>
              <a:t>：挂起</a:t>
            </a:r>
            <a:r>
              <a:rPr lang="en-US" altLang="zh-CN">
                <a:sym typeface="宋体" panose="02010600030101010101" pitchFamily="2" charset="-122"/>
              </a:rPr>
              <a:t> </a:t>
            </a:r>
            <a:endParaRPr lang="zh-CN" altLang="en-US">
              <a:sym typeface="宋体" panose="02010600030101010101" pitchFamily="2" charset="-122"/>
            </a:endParaRPr>
          </a:p>
          <a:p>
            <a:pPr eaLnBrk="1" hangingPunct="1"/>
            <a:r>
              <a:rPr lang="zh-CN" altLang="en-US">
                <a:sym typeface="宋体" panose="02010600030101010101" pitchFamily="2" charset="-122"/>
              </a:rPr>
              <a:t>任务</a:t>
            </a:r>
            <a:r>
              <a:rPr lang="en-US" altLang="zh-CN">
                <a:sym typeface="宋体" panose="02010600030101010101" pitchFamily="2" charset="-122"/>
              </a:rPr>
              <a:t>2</a:t>
            </a:r>
            <a:r>
              <a:rPr lang="zh-CN" altLang="en-US">
                <a:sym typeface="宋体" panose="02010600030101010101" pitchFamily="2" charset="-122"/>
              </a:rPr>
              <a:t>：读取队列</a:t>
            </a:r>
            <a:r>
              <a:rPr lang="en-US" altLang="zh-CN">
                <a:sym typeface="宋体" panose="02010600030101010101" pitchFamily="2" charset="-122"/>
              </a:rPr>
              <a:t>-----"CC32xx" </a:t>
            </a:r>
            <a:r>
              <a:rPr lang="zh-CN" altLang="en-US">
                <a:sym typeface="宋体" panose="02010600030101010101" pitchFamily="2" charset="-122"/>
              </a:rPr>
              <a:t>，  串口显示      任务</a:t>
            </a:r>
            <a:r>
              <a:rPr lang="en-US" altLang="zh-CN">
                <a:sym typeface="宋体" panose="02010600030101010101" pitchFamily="2" charset="-122"/>
              </a:rPr>
              <a:t>2</a:t>
            </a:r>
            <a:r>
              <a:rPr lang="zh-CN" altLang="en-US">
                <a:sym typeface="宋体" panose="02010600030101010101" pitchFamily="2" charset="-122"/>
              </a:rPr>
              <a:t>：挂起</a:t>
            </a:r>
            <a:r>
              <a:rPr lang="en-US" altLang="zh-CN">
                <a:sym typeface="宋体" panose="02010600030101010101" pitchFamily="2" charset="-122"/>
              </a:rPr>
              <a:t> </a:t>
            </a:r>
            <a:endParaRPr lang="zh-CN" altLang="en-US">
              <a:sym typeface="宋体" panose="02010600030101010101" pitchFamily="2" charset="-122"/>
            </a:endParaRPr>
          </a:p>
          <a:p>
            <a:pPr eaLnBrk="1" hangingPunct="1"/>
            <a:r>
              <a:rPr lang="zh-CN" altLang="en-US">
                <a:sym typeface="宋体" panose="02010600030101010101" pitchFamily="2" charset="-122"/>
              </a:rPr>
              <a:t>任务</a:t>
            </a:r>
            <a:r>
              <a:rPr lang="en-US" altLang="zh-CN">
                <a:sym typeface="宋体" panose="02010600030101010101" pitchFamily="2" charset="-122"/>
              </a:rPr>
              <a:t>2</a:t>
            </a:r>
            <a:r>
              <a:rPr lang="zh-CN" altLang="en-US">
                <a:sym typeface="宋体" panose="02010600030101010101" pitchFamily="2" charset="-122"/>
              </a:rPr>
              <a:t>：读取队列</a:t>
            </a:r>
            <a:r>
              <a:rPr lang="en-US" altLang="zh-CN">
                <a:sym typeface="宋体" panose="02010600030101010101" pitchFamily="2" charset="-122"/>
              </a:rPr>
              <a:t>-----"development !\n" </a:t>
            </a:r>
            <a:r>
              <a:rPr lang="zh-CN" altLang="en-US">
                <a:sym typeface="宋体" panose="02010600030101010101" pitchFamily="2" charset="-122"/>
              </a:rPr>
              <a:t>，串口显示   任务</a:t>
            </a:r>
            <a:r>
              <a:rPr lang="en-US" altLang="zh-CN">
                <a:sym typeface="宋体" panose="02010600030101010101" pitchFamily="2" charset="-122"/>
              </a:rPr>
              <a:t>2</a:t>
            </a:r>
            <a:r>
              <a:rPr lang="zh-CN" altLang="en-US">
                <a:sym typeface="宋体" panose="02010600030101010101" pitchFamily="2" charset="-122"/>
              </a:rPr>
              <a:t>：挂起</a:t>
            </a:r>
            <a:r>
              <a:rPr lang="en-US" altLang="zh-CN">
                <a:sym typeface="宋体" panose="02010600030101010101" pitchFamily="2" charset="-122"/>
              </a:rPr>
              <a:t> </a:t>
            </a:r>
            <a:endParaRPr lang="zh-CN" altLang="en-US">
              <a:sym typeface="宋体" panose="02010600030101010101" pitchFamily="2" charset="-122"/>
            </a:endParaRPr>
          </a:p>
          <a:p>
            <a:pPr eaLnBrk="1" hangingPunct="1"/>
            <a:endParaRPr lang="zh-CN" altLang="en-US"/>
          </a:p>
        </p:txBody>
      </p:sp>
      <p:cxnSp>
        <p:nvCxnSpPr>
          <p:cNvPr id="3" name="直接箭头连接符 2"/>
          <p:cNvCxnSpPr/>
          <p:nvPr/>
        </p:nvCxnSpPr>
        <p:spPr>
          <a:xfrm flipV="1">
            <a:off x="1028700" y="3257550"/>
            <a:ext cx="15875" cy="2465388"/>
          </a:xfrm>
          <a:prstGeom prst="straightConnector1">
            <a:avLst/>
          </a:prstGeom>
          <a:ln w="41275">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4" name="直接箭头连接符 3"/>
          <p:cNvCxnSpPr/>
          <p:nvPr/>
        </p:nvCxnSpPr>
        <p:spPr>
          <a:xfrm>
            <a:off x="1044575" y="5722938"/>
            <a:ext cx="6407150" cy="0"/>
          </a:xfrm>
          <a:prstGeom prst="straightConnector1">
            <a:avLst/>
          </a:prstGeom>
          <a:ln w="41275">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0486" name="文本框 4"/>
          <p:cNvSpPr txBox="1">
            <a:spLocks noChangeArrowheads="1"/>
          </p:cNvSpPr>
          <p:nvPr/>
        </p:nvSpPr>
        <p:spPr bwMode="auto">
          <a:xfrm>
            <a:off x="403225" y="3055938"/>
            <a:ext cx="639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状态</a:t>
            </a:r>
          </a:p>
        </p:txBody>
      </p:sp>
      <p:sp>
        <p:nvSpPr>
          <p:cNvPr id="20487" name="文本框 5"/>
          <p:cNvSpPr txBox="1">
            <a:spLocks noChangeArrowheads="1"/>
          </p:cNvSpPr>
          <p:nvPr/>
        </p:nvSpPr>
        <p:spPr bwMode="auto">
          <a:xfrm>
            <a:off x="231775" y="3895725"/>
            <a:ext cx="639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挂起</a:t>
            </a:r>
          </a:p>
        </p:txBody>
      </p:sp>
      <p:sp>
        <p:nvSpPr>
          <p:cNvPr id="20488" name="文本框 6"/>
          <p:cNvSpPr txBox="1">
            <a:spLocks noChangeArrowheads="1"/>
          </p:cNvSpPr>
          <p:nvPr/>
        </p:nvSpPr>
        <p:spPr bwMode="auto">
          <a:xfrm>
            <a:off x="231775" y="5019675"/>
            <a:ext cx="639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执行</a:t>
            </a:r>
          </a:p>
        </p:txBody>
      </p:sp>
      <p:sp>
        <p:nvSpPr>
          <p:cNvPr id="20489" name="文本框 7"/>
          <p:cNvSpPr txBox="1">
            <a:spLocks noChangeArrowheads="1"/>
          </p:cNvSpPr>
          <p:nvPr/>
        </p:nvSpPr>
        <p:spPr bwMode="auto">
          <a:xfrm>
            <a:off x="2228850" y="3832225"/>
            <a:ext cx="76835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任务</a:t>
            </a:r>
            <a:r>
              <a:rPr lang="en-US" altLang="zh-CN"/>
              <a:t>1</a:t>
            </a:r>
          </a:p>
        </p:txBody>
      </p:sp>
      <p:sp>
        <p:nvSpPr>
          <p:cNvPr id="20490" name="文本框 8"/>
          <p:cNvSpPr txBox="1">
            <a:spLocks noChangeArrowheads="1"/>
          </p:cNvSpPr>
          <p:nvPr/>
        </p:nvSpPr>
        <p:spPr bwMode="auto">
          <a:xfrm>
            <a:off x="3482975" y="38322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任务</a:t>
            </a:r>
            <a:r>
              <a:rPr lang="en-US" altLang="zh-CN"/>
              <a:t>2</a:t>
            </a:r>
          </a:p>
        </p:txBody>
      </p:sp>
      <p:sp>
        <p:nvSpPr>
          <p:cNvPr id="20491" name="文本框 9"/>
          <p:cNvSpPr txBox="1">
            <a:spLocks noChangeArrowheads="1"/>
          </p:cNvSpPr>
          <p:nvPr/>
        </p:nvSpPr>
        <p:spPr bwMode="auto">
          <a:xfrm>
            <a:off x="4762500" y="38322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任务</a:t>
            </a:r>
            <a:r>
              <a:rPr lang="en-US" altLang="zh-CN"/>
              <a:t>1</a:t>
            </a:r>
          </a:p>
        </p:txBody>
      </p:sp>
      <p:sp>
        <p:nvSpPr>
          <p:cNvPr id="20492" name="文本框 10"/>
          <p:cNvSpPr txBox="1">
            <a:spLocks noChangeArrowheads="1"/>
          </p:cNvSpPr>
          <p:nvPr/>
        </p:nvSpPr>
        <p:spPr bwMode="auto">
          <a:xfrm>
            <a:off x="6007100" y="3832225"/>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任务</a:t>
            </a:r>
            <a:r>
              <a:rPr lang="en-US" altLang="zh-CN"/>
              <a:t>2</a:t>
            </a:r>
          </a:p>
        </p:txBody>
      </p:sp>
      <p:sp>
        <p:nvSpPr>
          <p:cNvPr id="20493" name="文本框 11"/>
          <p:cNvSpPr txBox="1">
            <a:spLocks noChangeArrowheads="1"/>
          </p:cNvSpPr>
          <p:nvPr/>
        </p:nvSpPr>
        <p:spPr bwMode="auto">
          <a:xfrm>
            <a:off x="2333625" y="4945063"/>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任务</a:t>
            </a:r>
            <a:r>
              <a:rPr lang="en-US" altLang="zh-CN"/>
              <a:t>2</a:t>
            </a:r>
          </a:p>
        </p:txBody>
      </p:sp>
      <p:sp>
        <p:nvSpPr>
          <p:cNvPr id="20494" name="文本框 12"/>
          <p:cNvSpPr txBox="1">
            <a:spLocks noChangeArrowheads="1"/>
          </p:cNvSpPr>
          <p:nvPr/>
        </p:nvSpPr>
        <p:spPr bwMode="auto">
          <a:xfrm>
            <a:off x="3576638" y="4945063"/>
            <a:ext cx="766762"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任务</a:t>
            </a:r>
            <a:r>
              <a:rPr lang="en-US" altLang="zh-CN"/>
              <a:t>1</a:t>
            </a:r>
          </a:p>
        </p:txBody>
      </p:sp>
      <p:sp>
        <p:nvSpPr>
          <p:cNvPr id="20495" name="文本框 13"/>
          <p:cNvSpPr txBox="1">
            <a:spLocks noChangeArrowheads="1"/>
          </p:cNvSpPr>
          <p:nvPr/>
        </p:nvSpPr>
        <p:spPr bwMode="auto">
          <a:xfrm>
            <a:off x="4889500" y="4945063"/>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任务</a:t>
            </a:r>
            <a:r>
              <a:rPr lang="en-US" altLang="zh-CN"/>
              <a:t>2</a:t>
            </a:r>
          </a:p>
        </p:txBody>
      </p:sp>
      <p:sp>
        <p:nvSpPr>
          <p:cNvPr id="20496" name="文本框 14"/>
          <p:cNvSpPr txBox="1">
            <a:spLocks noChangeArrowheads="1"/>
          </p:cNvSpPr>
          <p:nvPr/>
        </p:nvSpPr>
        <p:spPr bwMode="auto">
          <a:xfrm>
            <a:off x="6134100" y="4945063"/>
            <a:ext cx="766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任务</a:t>
            </a:r>
            <a:r>
              <a:rPr lang="en-US" altLang="zh-CN"/>
              <a:t>1</a:t>
            </a:r>
          </a:p>
        </p:txBody>
      </p:sp>
      <p:sp>
        <p:nvSpPr>
          <p:cNvPr id="20497" name="文本框 16"/>
          <p:cNvSpPr txBox="1">
            <a:spLocks noChangeArrowheads="1"/>
          </p:cNvSpPr>
          <p:nvPr/>
        </p:nvSpPr>
        <p:spPr bwMode="auto">
          <a:xfrm>
            <a:off x="7115175" y="5892800"/>
            <a:ext cx="639763"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时间</a:t>
            </a:r>
          </a:p>
        </p:txBody>
      </p:sp>
    </p:spTree>
    <p:extLst>
      <p:ext uri="{BB962C8B-B14F-4D97-AF65-F5344CB8AC3E}">
        <p14:creationId xmlns:p14="http://schemas.microsoft.com/office/powerpoint/2010/main" val="8502122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4479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 name="文本框 3"/>
          <p:cNvSpPr txBox="1"/>
          <p:nvPr/>
        </p:nvSpPr>
        <p:spPr>
          <a:xfrm>
            <a:off x="5775129" y="1250721"/>
            <a:ext cx="3489353" cy="39395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0" b="0" i="0" u="none" strike="noStrike" kern="1200" cap="none" spc="0" normalizeH="0" baseline="0" noProof="0" dirty="0">
                <a:ln w="28575">
                  <a:solidFill>
                    <a:prstClr val="white"/>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effectLst/>
                <a:uLnTx/>
                <a:uFillTx/>
                <a:latin typeface="Franklin Gothic Demi Cond" panose="020B0706030402020204" pitchFamily="34" charset="0"/>
                <a:ea typeface="等线" panose="02010600030101010101" pitchFamily="2" charset="-122"/>
                <a:cs typeface="+mn-cs"/>
              </a:rPr>
              <a:t>04</a:t>
            </a:r>
            <a:endParaRPr kumimoji="0" lang="zh-CN" altLang="en-US" sz="25000" b="0" i="0" u="none" strike="noStrike" kern="1200" cap="none" spc="0" normalizeH="0" baseline="0" noProof="0" dirty="0">
              <a:ln w="28575">
                <a:solidFill>
                  <a:prstClr val="white"/>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effectLst/>
              <a:uLnTx/>
              <a:uFillTx/>
              <a:latin typeface="Franklin Gothic Demi Cond" panose="020B0706030402020204" pitchFamily="34" charset="0"/>
              <a:ea typeface="等线" panose="02010600030101010101" pitchFamily="2" charset="-122"/>
              <a:cs typeface="+mn-cs"/>
            </a:endParaRPr>
          </a:p>
        </p:txBody>
      </p:sp>
      <p:sp>
        <p:nvSpPr>
          <p:cNvPr id="6" name="文本框 5"/>
          <p:cNvSpPr txBox="1"/>
          <p:nvPr/>
        </p:nvSpPr>
        <p:spPr>
          <a:xfrm>
            <a:off x="1755977" y="2972578"/>
            <a:ext cx="3262432"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srgbClr val="3763B1"/>
                </a:solidFill>
                <a:effectLst/>
                <a:uLnTx/>
                <a:uFillTx/>
                <a:latin typeface="微软雅黑" panose="020B0503020204020204" pitchFamily="34" charset="-122"/>
                <a:ea typeface="微软雅黑" panose="020B0503020204020204" pitchFamily="34" charset="-122"/>
                <a:cs typeface="+mn-cs"/>
              </a:rPr>
              <a:t>网络基础知识</a:t>
            </a:r>
          </a:p>
        </p:txBody>
      </p:sp>
      <p:pic>
        <p:nvPicPr>
          <p:cNvPr id="7" name="图片 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p:blipFill>
        <p:spPr>
          <a:xfrm>
            <a:off x="206875" y="152400"/>
            <a:ext cx="2517275" cy="679161"/>
          </a:xfrm>
          <a:prstGeom prst="rect">
            <a:avLst/>
          </a:prstGeom>
        </p:spPr>
      </p:pic>
    </p:spTree>
    <p:extLst>
      <p:ext uri="{BB962C8B-B14F-4D97-AF65-F5344CB8AC3E}">
        <p14:creationId xmlns:p14="http://schemas.microsoft.com/office/powerpoint/2010/main" val="128329317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zh-CN" altLang="en-US" dirty="0">
                <a:latin typeface="arial" panose="020B0604020202020204" pitchFamily="34" charset="0"/>
              </a:rPr>
              <a:t>计算机网络是指将地理位置不同的具有独立功能的多台计算机及其外部设备，通过通信线路连接起来，在网络操作系统，网络管理软件及网络通信协议的管理和协调下，实现资源共享和 信息传递的计算机系统。</a:t>
            </a:r>
            <a:endParaRPr lang="en-US" altLang="zh-CN" dirty="0">
              <a:latin typeface="arial" panose="020B0604020202020204" pitchFamily="34" charset="0"/>
            </a:endParaRPr>
          </a:p>
          <a:p>
            <a:pPr>
              <a:lnSpc>
                <a:spcPct val="100000"/>
              </a:lnSpc>
            </a:pPr>
            <a:r>
              <a:rPr lang="zh-CN" altLang="en-US" dirty="0"/>
              <a:t>虽然网络类型的划分标准各种各样，但是从地理范围划分是一种大家都认可的通用网络划分标准。按这种标准可以把各种网络类型划分为局域网、城域网、广域网和互联网四种。</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76</a:t>
            </a:fld>
            <a:endParaRPr lang="zh-CN" altLang="en-US" dirty="0"/>
          </a:p>
        </p:txBody>
      </p:sp>
      <p:sp>
        <p:nvSpPr>
          <p:cNvPr id="5" name="标题 4"/>
          <p:cNvSpPr>
            <a:spLocks noGrp="1"/>
          </p:cNvSpPr>
          <p:nvPr>
            <p:ph type="title"/>
          </p:nvPr>
        </p:nvSpPr>
        <p:spPr/>
        <p:txBody>
          <a:bodyPr/>
          <a:lstStyle/>
          <a:p>
            <a:r>
              <a:rPr lang="en-US" altLang="zh-CN" dirty="0"/>
              <a:t>   </a:t>
            </a:r>
            <a:r>
              <a:rPr lang="zh-CN" altLang="en-US" dirty="0"/>
              <a:t>网络通信知识</a:t>
            </a:r>
          </a:p>
        </p:txBody>
      </p:sp>
    </p:spTree>
    <p:extLst>
      <p:ext uri="{BB962C8B-B14F-4D97-AF65-F5344CB8AC3E}">
        <p14:creationId xmlns:p14="http://schemas.microsoft.com/office/powerpoint/2010/main" val="3625531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320800"/>
            <a:ext cx="7886700" cy="4856163"/>
          </a:xfrm>
        </p:spPr>
        <p:txBody>
          <a:bodyPr>
            <a:normAutofit fontScale="85000" lnSpcReduction="20000"/>
          </a:bodyPr>
          <a:lstStyle/>
          <a:p>
            <a:pPr>
              <a:lnSpc>
                <a:spcPct val="120000"/>
              </a:lnSpc>
              <a:spcBef>
                <a:spcPts val="0"/>
              </a:spcBef>
            </a:pPr>
            <a:r>
              <a:rPr lang="zh-CN" altLang="en-US" dirty="0"/>
              <a:t>要想让两台计算机进行通信，必须使它们采用相同的信息交换规则。我们把在计算机网络中用于规定信息的格式以及如何发送和接收信息的一套规则称为网络协议（</a:t>
            </a:r>
            <a:r>
              <a:rPr lang="en-US" altLang="zh-CN" dirty="0"/>
              <a:t>network protocol</a:t>
            </a:r>
            <a:r>
              <a:rPr lang="zh-CN" altLang="en-US" dirty="0"/>
              <a:t>）或通信协议（</a:t>
            </a:r>
            <a:r>
              <a:rPr lang="en-US" altLang="zh-CN" dirty="0"/>
              <a:t>communication protocol</a:t>
            </a:r>
            <a:r>
              <a:rPr lang="zh-CN" altLang="en-US" dirty="0"/>
              <a:t>）。</a:t>
            </a:r>
          </a:p>
          <a:p>
            <a:pPr>
              <a:lnSpc>
                <a:spcPct val="120000"/>
              </a:lnSpc>
              <a:spcBef>
                <a:spcPts val="0"/>
              </a:spcBef>
            </a:pPr>
            <a:r>
              <a:rPr lang="zh-CN" altLang="en-US" dirty="0"/>
              <a:t>为了减少网络协议设计的复杂性，网络设计者并不是设计一个单一、巨大的协议来为所有形式的通信规定完整的细节，而是采用把通信问题划分为许多个小问题，然后为每个小问题设计一个单独的协议的方法。这样做使得每个协议的设计、分析、编码和测试都比较容易。</a:t>
            </a:r>
            <a:endParaRPr lang="en-US" altLang="zh-CN" dirty="0"/>
          </a:p>
          <a:p>
            <a:pPr>
              <a:lnSpc>
                <a:spcPct val="120000"/>
              </a:lnSpc>
              <a:spcBef>
                <a:spcPts val="0"/>
              </a:spcBef>
            </a:pPr>
            <a:r>
              <a:rPr lang="zh-CN" altLang="en-US" dirty="0"/>
              <a:t>分层模型（</a:t>
            </a:r>
            <a:r>
              <a:rPr lang="en-US" altLang="zh-CN" dirty="0"/>
              <a:t>layering model</a:t>
            </a:r>
            <a:r>
              <a:rPr lang="zh-CN" altLang="en-US" dirty="0"/>
              <a:t>）是一种用于开发网络协议的设计方法。本质上，分层模型描述了把通信问题分为几个小问题（称为层次）的方法，每个小问题对应于一层。</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77</a:t>
            </a:fld>
            <a:endParaRPr lang="zh-CN" altLang="en-US" dirty="0"/>
          </a:p>
        </p:txBody>
      </p:sp>
      <p:sp>
        <p:nvSpPr>
          <p:cNvPr id="5" name="标题 4"/>
          <p:cNvSpPr>
            <a:spLocks noGrp="1"/>
          </p:cNvSpPr>
          <p:nvPr>
            <p:ph type="title"/>
          </p:nvPr>
        </p:nvSpPr>
        <p:spPr/>
        <p:txBody>
          <a:bodyPr/>
          <a:lstStyle/>
          <a:p>
            <a:r>
              <a:rPr lang="en-US" altLang="zh-CN" dirty="0"/>
              <a:t>   </a:t>
            </a:r>
            <a:r>
              <a:rPr lang="zh-CN" altLang="en-US" dirty="0"/>
              <a:t>网络通信知识</a:t>
            </a:r>
          </a:p>
        </p:txBody>
      </p:sp>
    </p:spTree>
    <p:extLst>
      <p:ext uri="{BB962C8B-B14F-4D97-AF65-F5344CB8AC3E}">
        <p14:creationId xmlns:p14="http://schemas.microsoft.com/office/powerpoint/2010/main" val="31247233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889463"/>
            <a:ext cx="7886700" cy="5145578"/>
          </a:xfrm>
        </p:spPr>
        <p:txBody>
          <a:bodyPr>
            <a:noAutofit/>
          </a:bodyPr>
          <a:lstStyle/>
          <a:p>
            <a:pPr marL="0" indent="0">
              <a:lnSpc>
                <a:spcPct val="120000"/>
              </a:lnSpc>
              <a:spcBef>
                <a:spcPts val="0"/>
              </a:spcBef>
              <a:buNone/>
            </a:pPr>
            <a:r>
              <a:rPr lang="zh-CN" altLang="en-US" sz="2200" dirty="0">
                <a:latin typeface="微软雅黑" panose="020B0503020204020204" pitchFamily="34" charset="-122"/>
                <a:ea typeface="微软雅黑" panose="020B0503020204020204" pitchFamily="34" charset="-122"/>
              </a:rPr>
              <a:t>对于非常复杂的计算机网络协议，其结构应该是层次式的。</a:t>
            </a:r>
            <a:endParaRPr lang="en-US" altLang="zh-CN" sz="2200" dirty="0">
              <a:latin typeface="微软雅黑" panose="020B0503020204020204" pitchFamily="34" charset="-122"/>
              <a:ea typeface="微软雅黑" panose="020B0503020204020204" pitchFamily="34" charset="-122"/>
            </a:endParaRPr>
          </a:p>
          <a:p>
            <a:pPr marL="0" indent="0">
              <a:lnSpc>
                <a:spcPct val="120000"/>
              </a:lnSpc>
              <a:spcBef>
                <a:spcPts val="0"/>
              </a:spcBef>
              <a:buNone/>
            </a:pPr>
            <a:r>
              <a:rPr lang="zh-CN" altLang="en-US" sz="2200" dirty="0">
                <a:latin typeface="微软雅黑" panose="020B0503020204020204" pitchFamily="34" charset="-122"/>
                <a:ea typeface="微软雅黑" panose="020B0503020204020204" pitchFamily="34" charset="-122"/>
              </a:rPr>
              <a:t>① 各层之间是独立的。某一层并不需要知道它的下一层是如何实现的，而仅仅需要知道该层通过层间的接口（即界面）所提供的服务。由于每一层相对独立，这样复杂程度就下降了。</a:t>
            </a:r>
          </a:p>
          <a:p>
            <a:pPr marL="0" indent="0">
              <a:lnSpc>
                <a:spcPct val="120000"/>
              </a:lnSpc>
              <a:spcBef>
                <a:spcPts val="0"/>
              </a:spcBef>
              <a:buNone/>
            </a:pPr>
            <a:r>
              <a:rPr lang="zh-CN" altLang="en-US" sz="2200" dirty="0">
                <a:latin typeface="微软雅黑" panose="020B0503020204020204" pitchFamily="34" charset="-122"/>
                <a:ea typeface="微软雅黑" panose="020B0503020204020204" pitchFamily="34" charset="-122"/>
              </a:rPr>
              <a:t>② 灵活性好。当任何一层发生变化时（例如由于技术的变化），只要层间接口关系保持不变，则在这层以上或以下各层均不受影响。</a:t>
            </a:r>
            <a:endParaRPr lang="en-US" altLang="zh-CN" sz="2200" dirty="0">
              <a:latin typeface="微软雅黑" panose="020B0503020204020204" pitchFamily="34" charset="-122"/>
              <a:ea typeface="微软雅黑" panose="020B0503020204020204" pitchFamily="34" charset="-122"/>
            </a:endParaRPr>
          </a:p>
          <a:p>
            <a:pPr marL="0" indent="0">
              <a:lnSpc>
                <a:spcPct val="120000"/>
              </a:lnSpc>
              <a:spcBef>
                <a:spcPts val="0"/>
              </a:spcBef>
              <a:buNone/>
            </a:pPr>
            <a:r>
              <a:rPr lang="zh-CN" altLang="en-US" sz="2200" dirty="0">
                <a:latin typeface="微软雅黑" panose="020B0503020204020204" pitchFamily="34" charset="-122"/>
                <a:ea typeface="微软雅黑" panose="020B0503020204020204" pitchFamily="34" charset="-122"/>
              </a:rPr>
              <a:t>③ 结构上可分割开。各层都可以采用最合适的技术来实现。</a:t>
            </a:r>
          </a:p>
          <a:p>
            <a:pPr marL="0" indent="0">
              <a:lnSpc>
                <a:spcPct val="120000"/>
              </a:lnSpc>
              <a:spcBef>
                <a:spcPts val="0"/>
              </a:spcBef>
              <a:buNone/>
            </a:pPr>
            <a:r>
              <a:rPr lang="zh-CN" altLang="en-US" sz="2200" dirty="0">
                <a:latin typeface="微软雅黑" panose="020B0503020204020204" pitchFamily="34" charset="-122"/>
                <a:ea typeface="微软雅黑" panose="020B0503020204020204" pitchFamily="34" charset="-122"/>
              </a:rPr>
              <a:t>④ 易于实现和维护。这种结构使得实现和调试一个庞大而又复杂的系统变得易于处理，因为整个的系统已被分解为若干个相对独立的子系统。</a:t>
            </a:r>
          </a:p>
          <a:p>
            <a:pPr marL="0" indent="0">
              <a:lnSpc>
                <a:spcPct val="120000"/>
              </a:lnSpc>
              <a:spcBef>
                <a:spcPts val="0"/>
              </a:spcBef>
              <a:buNone/>
            </a:pPr>
            <a:r>
              <a:rPr lang="zh-CN" altLang="en-US" sz="2200" dirty="0">
                <a:latin typeface="微软雅黑" panose="020B0503020204020204" pitchFamily="34" charset="-122"/>
                <a:ea typeface="微软雅黑" panose="020B0503020204020204" pitchFamily="34" charset="-122"/>
              </a:rPr>
              <a:t>⑤ 能促进标准化工作。因为每一层的功能及其所提供的服务都已有了精确的说明。</a:t>
            </a:r>
          </a:p>
          <a:p>
            <a:endParaRPr lang="zh-CN" altLang="en-US" sz="1400" dirty="0"/>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78</a:t>
            </a:fld>
            <a:endParaRPr lang="zh-CN" altLang="en-US" dirty="0"/>
          </a:p>
        </p:txBody>
      </p:sp>
    </p:spTree>
    <p:extLst>
      <p:ext uri="{BB962C8B-B14F-4D97-AF65-F5344CB8AC3E}">
        <p14:creationId xmlns:p14="http://schemas.microsoft.com/office/powerpoint/2010/main" val="32924699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521229"/>
            <a:ext cx="7886700" cy="4655734"/>
          </a:xfrm>
        </p:spPr>
        <p:txBody>
          <a:bodyPr/>
          <a:lstStyle/>
          <a:p>
            <a:r>
              <a:rPr lang="zh-CN" altLang="en-US" dirty="0"/>
              <a:t>我们把计算机网络的各层及其协议的集合，称为网络的体系结构</a:t>
            </a:r>
            <a:endParaRPr lang="en-US" altLang="zh-CN" dirty="0"/>
          </a:p>
          <a:p>
            <a:r>
              <a:rPr lang="en-US" altLang="zh-CN" dirty="0"/>
              <a:t>OSI </a:t>
            </a:r>
            <a:r>
              <a:rPr lang="zh-CN" altLang="en-US" dirty="0"/>
              <a:t>模型（</a:t>
            </a:r>
            <a:r>
              <a:rPr lang="en-US" altLang="zh-CN" dirty="0"/>
              <a:t>open system interconnection reference model</a:t>
            </a:r>
            <a:r>
              <a:rPr lang="zh-CN" altLang="en-US" dirty="0"/>
              <a:t>）是基于国际标准化组织（</a:t>
            </a:r>
            <a:r>
              <a:rPr lang="en-US" altLang="zh-CN" dirty="0"/>
              <a:t>ISO</a:t>
            </a:r>
            <a:r>
              <a:rPr lang="zh-CN" altLang="en-US" dirty="0"/>
              <a:t>的建议而发展起来的。</a:t>
            </a:r>
            <a:endParaRPr lang="en-US" altLang="zh-CN" dirty="0"/>
          </a:p>
          <a:p>
            <a:r>
              <a:rPr lang="zh-CN" altLang="en-US" dirty="0"/>
              <a:t>当无线网络出现以后，现有的协议在和这些网络互联时出现了问题，所以需要一种新的参考体系结构，能无缝地连接多个网络。这个体系结构就是 </a:t>
            </a:r>
            <a:r>
              <a:rPr lang="en-US" altLang="zh-CN" dirty="0"/>
              <a:t>TCP/IP </a:t>
            </a:r>
            <a:r>
              <a:rPr lang="zh-CN" altLang="en-US" dirty="0"/>
              <a:t>参考模型。这两种模型各层之间对应关系如图所示：</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79</a:t>
            </a:fld>
            <a:endParaRPr lang="zh-CN" altLang="en-US" dirty="0"/>
          </a:p>
        </p:txBody>
      </p:sp>
      <p:sp>
        <p:nvSpPr>
          <p:cNvPr id="5" name="标题 4"/>
          <p:cNvSpPr>
            <a:spLocks noGrp="1"/>
          </p:cNvSpPr>
          <p:nvPr>
            <p:ph type="title"/>
          </p:nvPr>
        </p:nvSpPr>
        <p:spPr/>
        <p:txBody>
          <a:bodyPr/>
          <a:lstStyle/>
          <a:p>
            <a:r>
              <a:rPr lang="en-US" altLang="zh-CN" dirty="0"/>
              <a:t>   </a:t>
            </a:r>
            <a:r>
              <a:rPr lang="zh-CN" altLang="en-US" dirty="0"/>
              <a:t>网络通信知识</a:t>
            </a:r>
          </a:p>
        </p:txBody>
      </p:sp>
    </p:spTree>
    <p:extLst>
      <p:ext uri="{BB962C8B-B14F-4D97-AF65-F5344CB8AC3E}">
        <p14:creationId xmlns:p14="http://schemas.microsoft.com/office/powerpoint/2010/main" val="851371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0599" y="1114684"/>
            <a:ext cx="5970592" cy="2908256"/>
          </a:xfrm>
        </p:spPr>
      </p:pic>
      <p:sp>
        <p:nvSpPr>
          <p:cNvPr id="3" name="页脚占位符 2"/>
          <p:cNvSpPr>
            <a:spLocks noGrp="1"/>
          </p:cNvSpPr>
          <p:nvPr>
            <p:ph type="ftr" sz="quarter" idx="11"/>
          </p:nvPr>
        </p:nvSpPr>
        <p:spPr/>
        <p:txBody>
          <a:bodyPr/>
          <a:lstStyle/>
          <a:p>
            <a:endParaRPr lang="zh-CN" altLang="en-US" dirty="0"/>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8</a:t>
            </a:fld>
            <a:endParaRPr lang="zh-CN" altLang="en-US" dirty="0"/>
          </a:p>
        </p:txBody>
      </p:sp>
      <p:sp>
        <p:nvSpPr>
          <p:cNvPr id="5" name="标题 4"/>
          <p:cNvSpPr>
            <a:spLocks noGrp="1"/>
          </p:cNvSpPr>
          <p:nvPr>
            <p:ph type="title"/>
          </p:nvPr>
        </p:nvSpPr>
        <p:spPr>
          <a:xfrm>
            <a:off x="1130530" y="365126"/>
            <a:ext cx="7165571" cy="449522"/>
          </a:xfrm>
        </p:spPr>
        <p:txBody>
          <a:bodyPr>
            <a:noAutofit/>
          </a:bodyPr>
          <a:lstStyle/>
          <a:p>
            <a:r>
              <a:rPr lang="en-US" altLang="zh-CN" sz="3200" dirty="0"/>
              <a:t>CC3200 </a:t>
            </a:r>
            <a:r>
              <a:rPr lang="zh-CN" altLang="en-US" sz="3200" dirty="0"/>
              <a:t>支持</a:t>
            </a:r>
            <a:r>
              <a:rPr lang="en-US" altLang="zh-CN" sz="3200" dirty="0"/>
              <a:t>802.11b/g/n</a:t>
            </a:r>
            <a:endParaRPr lang="zh-CN" altLang="en-US" sz="3200"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996" y="4379075"/>
            <a:ext cx="6662557" cy="1977275"/>
          </a:xfrm>
          <a:prstGeom prst="rect">
            <a:avLst/>
          </a:prstGeom>
        </p:spPr>
      </p:pic>
      <p:sp>
        <p:nvSpPr>
          <p:cNvPr id="8" name="文本框 7"/>
          <p:cNvSpPr txBox="1"/>
          <p:nvPr/>
        </p:nvSpPr>
        <p:spPr>
          <a:xfrm>
            <a:off x="717054" y="6245311"/>
            <a:ext cx="2206053" cy="369332"/>
          </a:xfrm>
          <a:prstGeom prst="rect">
            <a:avLst/>
          </a:prstGeom>
          <a:noFill/>
        </p:spPr>
        <p:txBody>
          <a:bodyPr wrap="none" rtlCol="0">
            <a:spAutoFit/>
          </a:bodyPr>
          <a:lstStyle/>
          <a:p>
            <a:r>
              <a:rPr lang="en-US" altLang="zh-CN" dirty="0"/>
              <a:t>802.11n 40MHz</a:t>
            </a:r>
            <a:r>
              <a:rPr lang="zh-CN" altLang="en-US" dirty="0"/>
              <a:t>带宽</a:t>
            </a:r>
          </a:p>
        </p:txBody>
      </p:sp>
      <p:sp>
        <p:nvSpPr>
          <p:cNvPr id="9" name="文本框 8"/>
          <p:cNvSpPr txBox="1"/>
          <p:nvPr/>
        </p:nvSpPr>
        <p:spPr>
          <a:xfrm>
            <a:off x="224546" y="2496218"/>
            <a:ext cx="2494594" cy="369332"/>
          </a:xfrm>
          <a:prstGeom prst="rect">
            <a:avLst/>
          </a:prstGeom>
          <a:noFill/>
        </p:spPr>
        <p:txBody>
          <a:bodyPr wrap="none" rtlCol="0">
            <a:spAutoFit/>
          </a:bodyPr>
          <a:lstStyle/>
          <a:p>
            <a:r>
              <a:rPr lang="en-US" altLang="zh-CN" dirty="0"/>
              <a:t>802.11b/g  22MHz</a:t>
            </a:r>
            <a:r>
              <a:rPr lang="zh-CN" altLang="en-US" dirty="0"/>
              <a:t>带宽</a:t>
            </a:r>
          </a:p>
        </p:txBody>
      </p:sp>
    </p:spTree>
    <p:extLst>
      <p:ext uri="{BB962C8B-B14F-4D97-AF65-F5344CB8AC3E}">
        <p14:creationId xmlns:p14="http://schemas.microsoft.com/office/powerpoint/2010/main" val="395915587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dirty="0"/>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80</a:t>
            </a:fld>
            <a:endParaRPr lang="zh-CN" altLang="en-US" dirty="0"/>
          </a:p>
        </p:txBody>
      </p:sp>
      <p:sp>
        <p:nvSpPr>
          <p:cNvPr id="5" name="标题 4"/>
          <p:cNvSpPr>
            <a:spLocks noGrp="1"/>
          </p:cNvSpPr>
          <p:nvPr>
            <p:ph type="title"/>
          </p:nvPr>
        </p:nvSpPr>
        <p:spPr/>
        <p:txBody>
          <a:bodyPr>
            <a:normAutofit/>
          </a:bodyPr>
          <a:lstStyle/>
          <a:p>
            <a:pPr algn="ctr"/>
            <a:endParaRPr lang="zh-CN" altLang="en-US" sz="3200" dirty="0"/>
          </a:p>
        </p:txBody>
      </p:sp>
      <p:pic>
        <p:nvPicPr>
          <p:cNvPr id="7" name="图片 6"/>
          <p:cNvPicPr>
            <a:picLocks noChangeAspect="1"/>
          </p:cNvPicPr>
          <p:nvPr/>
        </p:nvPicPr>
        <p:blipFill>
          <a:blip r:embed="rId2"/>
          <a:stretch>
            <a:fillRect/>
          </a:stretch>
        </p:blipFill>
        <p:spPr>
          <a:xfrm>
            <a:off x="765936" y="1003141"/>
            <a:ext cx="7612127" cy="3809546"/>
          </a:xfrm>
          <a:prstGeom prst="rect">
            <a:avLst/>
          </a:prstGeom>
        </p:spPr>
      </p:pic>
      <p:sp>
        <p:nvSpPr>
          <p:cNvPr id="8" name="文本框 7"/>
          <p:cNvSpPr txBox="1"/>
          <p:nvPr/>
        </p:nvSpPr>
        <p:spPr>
          <a:xfrm>
            <a:off x="6616033" y="5263978"/>
            <a:ext cx="1412566" cy="369332"/>
          </a:xfrm>
          <a:prstGeom prst="rect">
            <a:avLst/>
          </a:prstGeom>
          <a:noFill/>
        </p:spPr>
        <p:txBody>
          <a:bodyPr wrap="none" rtlCol="0">
            <a:spAutoFit/>
          </a:bodyPr>
          <a:lstStyle/>
          <a:p>
            <a:r>
              <a:rPr lang="en-US" altLang="zh-CN" dirty="0"/>
              <a:t>OSI 7</a:t>
            </a:r>
            <a:r>
              <a:rPr lang="zh-CN" altLang="en-US" dirty="0"/>
              <a:t>层模型</a:t>
            </a:r>
          </a:p>
        </p:txBody>
      </p:sp>
      <p:sp>
        <p:nvSpPr>
          <p:cNvPr id="9" name="文本框 8"/>
          <p:cNvSpPr txBox="1"/>
          <p:nvPr/>
        </p:nvSpPr>
        <p:spPr>
          <a:xfrm>
            <a:off x="1014709" y="5079312"/>
            <a:ext cx="1721946" cy="369332"/>
          </a:xfrm>
          <a:prstGeom prst="rect">
            <a:avLst/>
          </a:prstGeom>
          <a:noFill/>
        </p:spPr>
        <p:txBody>
          <a:bodyPr wrap="none" rtlCol="0">
            <a:spAutoFit/>
          </a:bodyPr>
          <a:lstStyle/>
          <a:p>
            <a:r>
              <a:rPr lang="en-US" altLang="zh-CN" dirty="0"/>
              <a:t>TCP/IP 4</a:t>
            </a:r>
            <a:r>
              <a:rPr lang="zh-CN" altLang="en-US" dirty="0"/>
              <a:t>层模型</a:t>
            </a:r>
          </a:p>
        </p:txBody>
      </p:sp>
    </p:spTree>
    <p:extLst>
      <p:ext uri="{BB962C8B-B14F-4D97-AF65-F5344CB8AC3E}">
        <p14:creationId xmlns:p14="http://schemas.microsoft.com/office/powerpoint/2010/main" val="140662106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6" descr="selected_powerpoint_bg_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3" name="文本框 1"/>
          <p:cNvSpPr txBox="1">
            <a:spLocks noChangeArrowheads="1"/>
          </p:cNvSpPr>
          <p:nvPr/>
        </p:nvSpPr>
        <p:spPr bwMode="auto">
          <a:xfrm>
            <a:off x="33338" y="85725"/>
            <a:ext cx="305276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600"/>
              <a:t>CC3200 Wi-Fi</a:t>
            </a:r>
          </a:p>
        </p:txBody>
      </p:sp>
      <p:pic>
        <p:nvPicPr>
          <p:cNvPr id="20484" name="图片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700" y="1055688"/>
            <a:ext cx="3017838" cy="517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图片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9725" y="438150"/>
            <a:ext cx="4083050" cy="300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文本框 4"/>
          <p:cNvSpPr txBox="1">
            <a:spLocks noChangeArrowheads="1"/>
          </p:cNvSpPr>
          <p:nvPr/>
        </p:nvSpPr>
        <p:spPr bwMode="auto">
          <a:xfrm>
            <a:off x="4576763" y="4059238"/>
            <a:ext cx="1096962" cy="2011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a:t>Station</a:t>
            </a:r>
          </a:p>
          <a:p>
            <a:pPr eaLnBrk="1" hangingPunct="1"/>
            <a:r>
              <a:rPr lang="en-US" altLang="zh-CN"/>
              <a:t>AP</a:t>
            </a:r>
          </a:p>
          <a:p>
            <a:pPr eaLnBrk="1" hangingPunct="1"/>
            <a:r>
              <a:rPr lang="en-US" altLang="zh-CN"/>
              <a:t>IP</a:t>
            </a:r>
          </a:p>
          <a:p>
            <a:pPr eaLnBrk="1" hangingPunct="1"/>
            <a:r>
              <a:rPr lang="zh-CN" altLang="en-US"/>
              <a:t>子网掩码</a:t>
            </a:r>
          </a:p>
          <a:p>
            <a:pPr eaLnBrk="1" hangingPunct="1"/>
            <a:r>
              <a:rPr lang="zh-CN" altLang="en-US"/>
              <a:t>网关</a:t>
            </a:r>
          </a:p>
          <a:p>
            <a:pPr eaLnBrk="1" hangingPunct="1"/>
            <a:r>
              <a:rPr lang="en-US" altLang="zh-CN"/>
              <a:t>TCP/IP</a:t>
            </a:r>
          </a:p>
          <a:p>
            <a:pPr eaLnBrk="1" hangingPunct="1"/>
            <a:endParaRPr lang="en-US" altLang="zh-CN"/>
          </a:p>
        </p:txBody>
      </p:sp>
    </p:spTree>
    <p:extLst>
      <p:ext uri="{BB962C8B-B14F-4D97-AF65-F5344CB8AC3E}">
        <p14:creationId xmlns:p14="http://schemas.microsoft.com/office/powerpoint/2010/main" val="339445837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CC3200 </a:t>
            </a:r>
            <a:r>
              <a:rPr lang="zh-CN" altLang="en-US" dirty="0"/>
              <a:t>有关于 </a:t>
            </a:r>
            <a:r>
              <a:rPr lang="en-US" altLang="zh-CN" dirty="0"/>
              <a:t>TCP</a:t>
            </a:r>
            <a:r>
              <a:rPr lang="zh-CN" altLang="en-US" dirty="0"/>
              <a:t>、</a:t>
            </a:r>
            <a:r>
              <a:rPr lang="en-US" altLang="zh-CN" dirty="0"/>
              <a:t>UDP</a:t>
            </a:r>
            <a:r>
              <a:rPr lang="zh-CN" altLang="en-US" dirty="0"/>
              <a:t>、</a:t>
            </a:r>
            <a:r>
              <a:rPr lang="en-US" altLang="zh-CN" dirty="0"/>
              <a:t>HTTP </a:t>
            </a:r>
            <a:r>
              <a:rPr lang="zh-CN" altLang="en-US" dirty="0"/>
              <a:t>通信的例程。</a:t>
            </a:r>
            <a:endParaRPr lang="en-US" altLang="zh-CN" dirty="0"/>
          </a:p>
          <a:p>
            <a:r>
              <a:rPr lang="en-US" altLang="zh-CN" dirty="0"/>
              <a:t>TCP </a:t>
            </a:r>
            <a:r>
              <a:rPr lang="zh-CN" altLang="en-US" dirty="0"/>
              <a:t>和 </a:t>
            </a:r>
            <a:r>
              <a:rPr lang="en-US" altLang="zh-CN" dirty="0"/>
              <a:t>UDP </a:t>
            </a:r>
            <a:r>
              <a:rPr lang="zh-CN" altLang="en-US" dirty="0"/>
              <a:t>是传输层的协议</a:t>
            </a:r>
            <a:endParaRPr lang="en-US" altLang="zh-CN" dirty="0"/>
          </a:p>
          <a:p>
            <a:r>
              <a:rPr lang="en-US" altLang="zh-CN" dirty="0"/>
              <a:t>HTTP </a:t>
            </a:r>
            <a:r>
              <a:rPr lang="zh-CN" altLang="en-US" dirty="0"/>
              <a:t>是应用层协议。</a:t>
            </a:r>
          </a:p>
          <a:p>
            <a:r>
              <a:rPr lang="en-US" altLang="zh-CN" dirty="0"/>
              <a:t>  </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82</a:t>
            </a:fld>
            <a:endParaRPr lang="zh-CN" altLang="en-US" dirty="0"/>
          </a:p>
        </p:txBody>
      </p:sp>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44499475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4479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 name="文本框 3"/>
          <p:cNvSpPr txBox="1"/>
          <p:nvPr/>
        </p:nvSpPr>
        <p:spPr>
          <a:xfrm>
            <a:off x="5775129" y="1250721"/>
            <a:ext cx="3461204" cy="39395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0" b="0" i="0" u="none" strike="noStrike" kern="1200" cap="none" spc="0" normalizeH="0" baseline="0" noProof="0" dirty="0">
                <a:ln w="28575">
                  <a:solidFill>
                    <a:prstClr val="white"/>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effectLst/>
                <a:uLnTx/>
                <a:uFillTx/>
                <a:latin typeface="Franklin Gothic Demi Cond" panose="020B0706030402020204" pitchFamily="34" charset="0"/>
                <a:ea typeface="等线" panose="02010600030101010101" pitchFamily="2" charset="-122"/>
                <a:cs typeface="+mn-cs"/>
              </a:rPr>
              <a:t>03</a:t>
            </a:r>
            <a:endParaRPr kumimoji="0" lang="zh-CN" altLang="en-US" sz="25000" b="0" i="0" u="none" strike="noStrike" kern="1200" cap="none" spc="0" normalizeH="0" baseline="0" noProof="0" dirty="0">
              <a:ln w="28575">
                <a:solidFill>
                  <a:prstClr val="white"/>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effectLst/>
              <a:uLnTx/>
              <a:uFillTx/>
              <a:latin typeface="Franklin Gothic Demi Cond" panose="020B0706030402020204" pitchFamily="34" charset="0"/>
              <a:ea typeface="等线" panose="02010600030101010101" pitchFamily="2" charset="-122"/>
              <a:cs typeface="+mn-cs"/>
            </a:endParaRPr>
          </a:p>
        </p:txBody>
      </p:sp>
      <p:sp>
        <p:nvSpPr>
          <p:cNvPr id="6" name="文本框 5"/>
          <p:cNvSpPr txBox="1"/>
          <p:nvPr/>
        </p:nvSpPr>
        <p:spPr>
          <a:xfrm>
            <a:off x="1755977" y="2972578"/>
            <a:ext cx="1916679"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3763B1"/>
                </a:solidFill>
                <a:effectLst/>
                <a:uLnTx/>
                <a:uFillTx/>
                <a:latin typeface="微软雅黑" panose="020B0503020204020204" pitchFamily="34" charset="-122"/>
                <a:ea typeface="微软雅黑" panose="020B0503020204020204" pitchFamily="34" charset="-122"/>
                <a:cs typeface="+mn-cs"/>
              </a:rPr>
              <a:t>TCP</a:t>
            </a:r>
            <a:r>
              <a:rPr lang="en-US" altLang="zh-CN" sz="4000" b="1" dirty="0">
                <a:solidFill>
                  <a:srgbClr val="3763B1"/>
                </a:solidFill>
                <a:latin typeface="微软雅黑" panose="020B0503020204020204" pitchFamily="34" charset="-122"/>
                <a:ea typeface="微软雅黑" panose="020B0503020204020204" pitchFamily="34" charset="-122"/>
              </a:rPr>
              <a:t>/</a:t>
            </a:r>
            <a:r>
              <a:rPr kumimoji="0" lang="en-US" altLang="zh-CN" sz="4000" b="1" i="0" u="none" strike="noStrike" kern="1200" cap="none" spc="0" normalizeH="0" baseline="0" noProof="0" dirty="0">
                <a:ln>
                  <a:noFill/>
                </a:ln>
                <a:solidFill>
                  <a:srgbClr val="3763B1"/>
                </a:solidFill>
                <a:effectLst/>
                <a:uLnTx/>
                <a:uFillTx/>
                <a:latin typeface="微软雅黑" panose="020B0503020204020204" pitchFamily="34" charset="-122"/>
                <a:ea typeface="微软雅黑" panose="020B0503020204020204" pitchFamily="34" charset="-122"/>
                <a:cs typeface="+mn-cs"/>
              </a:rPr>
              <a:t>IP</a:t>
            </a:r>
            <a:endParaRPr kumimoji="0" lang="zh-CN" altLang="en-US" sz="4000" b="1" i="0" u="none" strike="noStrike" kern="1200" cap="none" spc="0" normalizeH="0" baseline="0" noProof="0" dirty="0">
              <a:ln>
                <a:noFill/>
              </a:ln>
              <a:solidFill>
                <a:srgbClr val="3763B1"/>
              </a:solidFill>
              <a:effectLst/>
              <a:uLnTx/>
              <a:uFillTx/>
              <a:latin typeface="微软雅黑" panose="020B0503020204020204" pitchFamily="34" charset="-122"/>
              <a:ea typeface="微软雅黑" panose="020B0503020204020204" pitchFamily="34" charset="-122"/>
              <a:cs typeface="+mn-cs"/>
            </a:endParaRPr>
          </a:p>
        </p:txBody>
      </p:sp>
      <p:pic>
        <p:nvPicPr>
          <p:cNvPr id="7" name="图片 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p:blipFill>
        <p:spPr>
          <a:xfrm>
            <a:off x="206875" y="152400"/>
            <a:ext cx="2517275" cy="679161"/>
          </a:xfrm>
          <a:prstGeom prst="rect">
            <a:avLst/>
          </a:prstGeom>
        </p:spPr>
      </p:pic>
    </p:spTree>
    <p:extLst>
      <p:ext uri="{BB962C8B-B14F-4D97-AF65-F5344CB8AC3E}">
        <p14:creationId xmlns:p14="http://schemas.microsoft.com/office/powerpoint/2010/main" val="232845163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dirty="0"/>
              <a:t>传输控制协议 </a:t>
            </a:r>
            <a:r>
              <a:rPr lang="en-US" altLang="zh-CN" dirty="0"/>
              <a:t>TCP </a:t>
            </a:r>
            <a:r>
              <a:rPr lang="zh-CN" altLang="en-US" dirty="0"/>
              <a:t>是</a:t>
            </a:r>
            <a:r>
              <a:rPr lang="en-US" altLang="zh-CN" dirty="0"/>
              <a:t>(transmission control protocol)</a:t>
            </a:r>
            <a:r>
              <a:rPr lang="zh-CN" altLang="en-US" dirty="0"/>
              <a:t>专门用于在不可靠的因特网上提供可靠的、端对端的字节流通信的协议。</a:t>
            </a:r>
            <a:endParaRPr lang="en-US" altLang="zh-CN" dirty="0"/>
          </a:p>
          <a:p>
            <a:pPr>
              <a:lnSpc>
                <a:spcPct val="150000"/>
              </a:lnSpc>
            </a:pPr>
            <a:r>
              <a:rPr lang="zh-CN" altLang="en-US" dirty="0"/>
              <a:t>通过在发送方和接收方分别创建一个称为套接字（</a:t>
            </a:r>
            <a:r>
              <a:rPr lang="en-US" altLang="zh-CN" dirty="0"/>
              <a:t>socket</a:t>
            </a:r>
            <a:r>
              <a:rPr lang="zh-CN" altLang="en-US" dirty="0"/>
              <a:t>）的通信端口就可以获得 </a:t>
            </a:r>
            <a:r>
              <a:rPr lang="en-US" altLang="zh-CN" dirty="0"/>
              <a:t>TCP </a:t>
            </a:r>
            <a:r>
              <a:rPr lang="zh-CN" altLang="en-US" dirty="0"/>
              <a:t>服务。所有的 </a:t>
            </a:r>
            <a:r>
              <a:rPr lang="en-US" altLang="zh-CN" dirty="0"/>
              <a:t>TCP </a:t>
            </a:r>
            <a:r>
              <a:rPr lang="zh-CN" altLang="en-US" dirty="0"/>
              <a:t>连接均是全双工的和点到点的。</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84</a:t>
            </a:fld>
            <a:endParaRPr lang="zh-CN" altLang="en-US" dirty="0"/>
          </a:p>
        </p:txBody>
      </p:sp>
      <p:sp>
        <p:nvSpPr>
          <p:cNvPr id="5" name="标题 4"/>
          <p:cNvSpPr>
            <a:spLocks noGrp="1"/>
          </p:cNvSpPr>
          <p:nvPr>
            <p:ph type="title"/>
          </p:nvPr>
        </p:nvSpPr>
        <p:spPr>
          <a:xfrm>
            <a:off x="628650" y="914400"/>
            <a:ext cx="7886700" cy="776288"/>
          </a:xfrm>
        </p:spPr>
        <p:txBody>
          <a:bodyPr/>
          <a:lstStyle/>
          <a:p>
            <a:r>
              <a:rPr lang="en-US" altLang="zh-CN" dirty="0"/>
              <a:t> TCP </a:t>
            </a:r>
            <a:r>
              <a:rPr lang="zh-CN" altLang="en-US" dirty="0"/>
              <a:t>协议</a:t>
            </a:r>
          </a:p>
        </p:txBody>
      </p:sp>
    </p:spTree>
    <p:extLst>
      <p:ext uri="{BB962C8B-B14F-4D97-AF65-F5344CB8AC3E}">
        <p14:creationId xmlns:p14="http://schemas.microsoft.com/office/powerpoint/2010/main" val="168746135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244600"/>
            <a:ext cx="7886700" cy="4932363"/>
          </a:xfrm>
        </p:spPr>
        <p:txBody>
          <a:bodyPr>
            <a:normAutofit fontScale="92500" lnSpcReduction="20000"/>
          </a:bodyPr>
          <a:lstStyle/>
          <a:p>
            <a:pPr>
              <a:lnSpc>
                <a:spcPct val="120000"/>
              </a:lnSpc>
            </a:pPr>
            <a:r>
              <a:rPr lang="zh-CN" altLang="en-US" dirty="0"/>
              <a:t>发送和接收方 </a:t>
            </a:r>
            <a:r>
              <a:rPr lang="en-US" altLang="zh-CN" dirty="0"/>
              <a:t>TCP </a:t>
            </a:r>
            <a:r>
              <a:rPr lang="zh-CN" altLang="en-US" dirty="0"/>
              <a:t>实体以数据报的形式交换数据。一个数据报包含一个</a:t>
            </a:r>
            <a:r>
              <a:rPr lang="zh-CN" altLang="en-US" dirty="0">
                <a:solidFill>
                  <a:srgbClr val="C00000"/>
                </a:solidFill>
              </a:rPr>
              <a:t>固定的 </a:t>
            </a:r>
            <a:r>
              <a:rPr lang="en-US" altLang="zh-CN" dirty="0">
                <a:solidFill>
                  <a:srgbClr val="C00000"/>
                </a:solidFill>
              </a:rPr>
              <a:t>20 </a:t>
            </a:r>
            <a:r>
              <a:rPr lang="zh-CN" altLang="en-US" dirty="0">
                <a:solidFill>
                  <a:srgbClr val="C00000"/>
                </a:solidFill>
              </a:rPr>
              <a:t>字节的帧头</a:t>
            </a:r>
            <a:r>
              <a:rPr lang="zh-CN" altLang="en-US" dirty="0"/>
              <a:t>、</a:t>
            </a:r>
            <a:r>
              <a:rPr lang="zh-CN" altLang="en-US" dirty="0">
                <a:solidFill>
                  <a:srgbClr val="C00000"/>
                </a:solidFill>
              </a:rPr>
              <a:t>一个可选部分以及 </a:t>
            </a:r>
            <a:r>
              <a:rPr lang="en-US" altLang="zh-CN" dirty="0">
                <a:solidFill>
                  <a:srgbClr val="C00000"/>
                </a:solidFill>
              </a:rPr>
              <a:t>0 </a:t>
            </a:r>
            <a:r>
              <a:rPr lang="zh-CN" altLang="en-US" dirty="0">
                <a:solidFill>
                  <a:srgbClr val="C00000"/>
                </a:solidFill>
              </a:rPr>
              <a:t>或多字节的数据</a:t>
            </a:r>
            <a:r>
              <a:rPr lang="zh-CN" altLang="en-US" dirty="0"/>
              <a:t>，如图所示。对数据报的大小有两个限制条件：</a:t>
            </a:r>
          </a:p>
          <a:p>
            <a:pPr>
              <a:lnSpc>
                <a:spcPct val="120000"/>
              </a:lnSpc>
            </a:pPr>
            <a:r>
              <a:rPr lang="zh-CN" altLang="en-US" dirty="0"/>
              <a:t>首先，每个数据报（包括 </a:t>
            </a:r>
            <a:r>
              <a:rPr lang="en-US" altLang="zh-CN" dirty="0"/>
              <a:t>TCP </a:t>
            </a:r>
            <a:r>
              <a:rPr lang="zh-CN" altLang="en-US" dirty="0"/>
              <a:t>头在内）必须适合 </a:t>
            </a:r>
            <a:r>
              <a:rPr lang="en-US" altLang="zh-CN" dirty="0"/>
              <a:t>IP </a:t>
            </a:r>
            <a:r>
              <a:rPr lang="zh-CN" altLang="en-US" dirty="0"/>
              <a:t>的载荷能力，不能超过 </a:t>
            </a:r>
            <a:r>
              <a:rPr lang="en-US" altLang="zh-CN" dirty="0"/>
              <a:t>65535 </a:t>
            </a:r>
            <a:r>
              <a:rPr lang="zh-CN" altLang="en-US" dirty="0"/>
              <a:t>字节；</a:t>
            </a:r>
            <a:endParaRPr lang="en-US" altLang="zh-CN" dirty="0"/>
          </a:p>
          <a:p>
            <a:pPr>
              <a:lnSpc>
                <a:spcPct val="120000"/>
              </a:lnSpc>
            </a:pPr>
            <a:r>
              <a:rPr lang="zh-CN" altLang="en-US" dirty="0"/>
              <a:t>其次，每个网络都存在最大传输单元 </a:t>
            </a:r>
            <a:r>
              <a:rPr lang="en-US" altLang="zh-CN" dirty="0"/>
              <a:t>MTU</a:t>
            </a:r>
            <a:r>
              <a:rPr lang="zh-CN" altLang="en-US" dirty="0"/>
              <a:t>（</a:t>
            </a:r>
            <a:r>
              <a:rPr lang="en-US" altLang="zh-CN" dirty="0"/>
              <a:t>maximum transfer unit</a:t>
            </a:r>
            <a:r>
              <a:rPr lang="zh-CN" altLang="en-US" dirty="0"/>
              <a:t>），要求每个数据报必须适合 </a:t>
            </a:r>
            <a:r>
              <a:rPr lang="en-US" altLang="zh-CN" dirty="0"/>
              <a:t>MTU</a:t>
            </a:r>
            <a:r>
              <a:rPr lang="zh-CN" altLang="en-US" dirty="0"/>
              <a:t>。如果一个数据报长度大于</a:t>
            </a:r>
            <a:r>
              <a:rPr lang="en-US" altLang="zh-CN" dirty="0"/>
              <a:t>MTU</a:t>
            </a:r>
            <a:r>
              <a:rPr lang="zh-CN" altLang="en-US" dirty="0"/>
              <a:t>，那么处于网络边界上的路由器会把该数据报分解为多个小的数据报。</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85</a:t>
            </a:fld>
            <a:endParaRPr lang="zh-CN" altLang="en-US" dirty="0"/>
          </a:p>
        </p:txBody>
      </p:sp>
    </p:spTree>
    <p:extLst>
      <p:ext uri="{BB962C8B-B14F-4D97-AF65-F5344CB8AC3E}">
        <p14:creationId xmlns:p14="http://schemas.microsoft.com/office/powerpoint/2010/main" val="366410167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86</a:t>
            </a:fld>
            <a:endParaRPr lang="zh-CN" altLang="en-US" dirty="0"/>
          </a:p>
        </p:txBody>
      </p:sp>
      <p:sp>
        <p:nvSpPr>
          <p:cNvPr id="5" name="标题 4"/>
          <p:cNvSpPr>
            <a:spLocks noGrp="1"/>
          </p:cNvSpPr>
          <p:nvPr>
            <p:ph type="title"/>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430945" y="270826"/>
            <a:ext cx="8552418" cy="6069458"/>
          </a:xfrm>
          <a:prstGeom prst="rect">
            <a:avLst/>
          </a:prstGeom>
        </p:spPr>
      </p:pic>
    </p:spTree>
    <p:extLst>
      <p:ext uri="{BB962C8B-B14F-4D97-AF65-F5344CB8AC3E}">
        <p14:creationId xmlns:p14="http://schemas.microsoft.com/office/powerpoint/2010/main" val="38840733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a:t>TCP </a:t>
            </a:r>
            <a:r>
              <a:rPr lang="zh-CN" altLang="en-US" dirty="0"/>
              <a:t>实体所采用的基本协议是滑动窗口协议。</a:t>
            </a:r>
            <a:endParaRPr lang="en-US" altLang="zh-CN" dirty="0"/>
          </a:p>
          <a:p>
            <a:r>
              <a:rPr lang="zh-CN" altLang="en-US" dirty="0"/>
              <a:t>当发送方传送一个数据报时，它将启动计时器。当该数据报到达目的地后，接收方的 </a:t>
            </a:r>
            <a:r>
              <a:rPr lang="en-US" altLang="zh-CN" dirty="0"/>
              <a:t>TCP </a:t>
            </a:r>
            <a:r>
              <a:rPr lang="zh-CN" altLang="en-US" dirty="0"/>
              <a:t>实体向回发送一个数据报，其中包含有一个确认序号，它等于希望收到的下一个数据报的顺序号。</a:t>
            </a:r>
            <a:endParaRPr lang="en-US" altLang="zh-CN" dirty="0"/>
          </a:p>
          <a:p>
            <a:r>
              <a:rPr lang="zh-CN" altLang="en-US" dirty="0"/>
              <a:t>如果发送方的定时器在确认信息到达之前超时，那么发送方会重发该数据报。</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87</a:t>
            </a:fld>
            <a:endParaRPr lang="zh-CN" altLang="en-US" dirty="0"/>
          </a:p>
        </p:txBody>
      </p:sp>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58109182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4479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 name="文本框 3"/>
          <p:cNvSpPr txBox="1"/>
          <p:nvPr/>
        </p:nvSpPr>
        <p:spPr>
          <a:xfrm>
            <a:off x="5775129" y="1250721"/>
            <a:ext cx="3489353" cy="393954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5000" b="0" i="0" u="none" strike="noStrike" kern="1200" cap="none" spc="0" normalizeH="0" baseline="0" noProof="0" dirty="0">
                <a:ln w="28575">
                  <a:solidFill>
                    <a:prstClr val="white"/>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effectLst/>
                <a:uLnTx/>
                <a:uFillTx/>
                <a:latin typeface="Franklin Gothic Demi Cond" panose="020B0706030402020204" pitchFamily="34" charset="0"/>
                <a:ea typeface="等线" panose="02010600030101010101" pitchFamily="2" charset="-122"/>
                <a:cs typeface="+mn-cs"/>
              </a:rPr>
              <a:t>04</a:t>
            </a:r>
            <a:endParaRPr kumimoji="0" lang="zh-CN" altLang="en-US" sz="25000" b="0" i="0" u="none" strike="noStrike" kern="1200" cap="none" spc="0" normalizeH="0" baseline="0" noProof="0" dirty="0">
              <a:ln w="28575">
                <a:solidFill>
                  <a:prstClr val="white"/>
                </a:solidFill>
              </a:ln>
              <a:gradFill flip="none" rotWithShape="1">
                <a:gsLst>
                  <a:gs pos="0">
                    <a:srgbClr val="30579B">
                      <a:shade val="30000"/>
                      <a:satMod val="115000"/>
                    </a:srgbClr>
                  </a:gs>
                  <a:gs pos="50000">
                    <a:srgbClr val="30579B">
                      <a:shade val="67500"/>
                      <a:satMod val="115000"/>
                    </a:srgbClr>
                  </a:gs>
                  <a:gs pos="100000">
                    <a:srgbClr val="30579B">
                      <a:shade val="100000"/>
                      <a:satMod val="115000"/>
                    </a:srgbClr>
                  </a:gs>
                </a:gsLst>
                <a:lin ang="2700000" scaled="1"/>
                <a:tileRect/>
              </a:gradFill>
              <a:effectLst/>
              <a:uLnTx/>
              <a:uFillTx/>
              <a:latin typeface="Franklin Gothic Demi Cond" panose="020B0706030402020204" pitchFamily="34" charset="0"/>
              <a:ea typeface="等线" panose="02010600030101010101" pitchFamily="2" charset="-122"/>
              <a:cs typeface="+mn-cs"/>
            </a:endParaRPr>
          </a:p>
        </p:txBody>
      </p:sp>
      <p:sp>
        <p:nvSpPr>
          <p:cNvPr id="6" name="文本框 5"/>
          <p:cNvSpPr txBox="1"/>
          <p:nvPr/>
        </p:nvSpPr>
        <p:spPr>
          <a:xfrm>
            <a:off x="1755977" y="2972578"/>
            <a:ext cx="1476686"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rgbClr val="3763B1"/>
                </a:solidFill>
                <a:effectLst/>
                <a:uLnTx/>
                <a:uFillTx/>
                <a:latin typeface="微软雅黑" panose="020B0503020204020204" pitchFamily="34" charset="-122"/>
                <a:ea typeface="微软雅黑" panose="020B0503020204020204" pitchFamily="34" charset="-122"/>
                <a:cs typeface="+mn-cs"/>
              </a:rPr>
              <a:t>UDP </a:t>
            </a:r>
            <a:endParaRPr kumimoji="0" lang="zh-CN" altLang="en-US" sz="4000" b="1" i="0" u="none" strike="noStrike" kern="1200" cap="none" spc="0" normalizeH="0" baseline="0" noProof="0" dirty="0">
              <a:ln>
                <a:noFill/>
              </a:ln>
              <a:solidFill>
                <a:srgbClr val="3763B1"/>
              </a:solidFill>
              <a:effectLst/>
              <a:uLnTx/>
              <a:uFillTx/>
              <a:latin typeface="微软雅黑" panose="020B0503020204020204" pitchFamily="34" charset="-122"/>
              <a:ea typeface="微软雅黑" panose="020B0503020204020204" pitchFamily="34" charset="-122"/>
              <a:cs typeface="+mn-cs"/>
            </a:endParaRPr>
          </a:p>
        </p:txBody>
      </p:sp>
      <p:pic>
        <p:nvPicPr>
          <p:cNvPr id="7" name="图片 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p:blipFill>
        <p:spPr>
          <a:xfrm>
            <a:off x="206875" y="152400"/>
            <a:ext cx="2517275" cy="679161"/>
          </a:xfrm>
          <a:prstGeom prst="rect">
            <a:avLst/>
          </a:prstGeom>
        </p:spPr>
      </p:pic>
    </p:spTree>
    <p:extLst>
      <p:ext uri="{BB962C8B-B14F-4D97-AF65-F5344CB8AC3E}">
        <p14:creationId xmlns:p14="http://schemas.microsoft.com/office/powerpoint/2010/main" val="186910382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zh-CN" altLang="en-US" dirty="0"/>
              <a:t>无连接的传输协议 </a:t>
            </a:r>
            <a:r>
              <a:rPr lang="en-US" altLang="zh-CN" dirty="0"/>
              <a:t>UDP</a:t>
            </a:r>
            <a:r>
              <a:rPr lang="zh-CN" altLang="en-US" dirty="0"/>
              <a:t>（</a:t>
            </a:r>
            <a:r>
              <a:rPr lang="en-US" altLang="zh-CN" dirty="0"/>
              <a:t>user data protocol</a:t>
            </a:r>
            <a:r>
              <a:rPr lang="zh-CN" altLang="en-US" dirty="0"/>
              <a:t>）。 </a:t>
            </a:r>
            <a:r>
              <a:rPr lang="en-US" altLang="zh-CN" dirty="0"/>
              <a:t>UDP </a:t>
            </a:r>
            <a:r>
              <a:rPr lang="zh-CN" altLang="en-US" dirty="0"/>
              <a:t>使用底层的因特网协议来传送报文，提供与 </a:t>
            </a:r>
            <a:r>
              <a:rPr lang="en-US" altLang="zh-CN" dirty="0"/>
              <a:t>IP </a:t>
            </a:r>
            <a:r>
              <a:rPr lang="zh-CN" altLang="en-US" dirty="0"/>
              <a:t>一样的不可靠的、无连接的数据报传输服务。</a:t>
            </a:r>
            <a:endParaRPr lang="en-US" altLang="zh-CN" dirty="0"/>
          </a:p>
          <a:p>
            <a:pPr>
              <a:lnSpc>
                <a:spcPct val="100000"/>
              </a:lnSpc>
            </a:pPr>
            <a:r>
              <a:rPr lang="zh-CN" altLang="en-US" dirty="0"/>
              <a:t>它不使用确认信息对报文的到达进行确认，不对收到的数据报进行排序，也不提供反馈信息来控制机器之间传输的信息流量。</a:t>
            </a:r>
            <a:r>
              <a:rPr lang="en-US" altLang="zh-CN" dirty="0"/>
              <a:t>UDP </a:t>
            </a:r>
            <a:r>
              <a:rPr lang="zh-CN" altLang="en-US" dirty="0"/>
              <a:t>通信的可靠性方面的工作，包括报文的丢失、重复、乱序等现象，由使用 </a:t>
            </a:r>
            <a:r>
              <a:rPr lang="en-US" altLang="zh-CN" dirty="0"/>
              <a:t>UDP </a:t>
            </a:r>
            <a:r>
              <a:rPr lang="zh-CN" altLang="en-US" dirty="0"/>
              <a:t>的应用程序来承担。</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89</a:t>
            </a:fld>
            <a:endParaRPr lang="zh-CN" altLang="en-US" dirty="0"/>
          </a:p>
        </p:txBody>
      </p:sp>
      <p:sp>
        <p:nvSpPr>
          <p:cNvPr id="5" name="标题 4"/>
          <p:cNvSpPr>
            <a:spLocks noGrp="1"/>
          </p:cNvSpPr>
          <p:nvPr>
            <p:ph type="title"/>
          </p:nvPr>
        </p:nvSpPr>
        <p:spPr>
          <a:xfrm>
            <a:off x="628650" y="1013254"/>
            <a:ext cx="7886700" cy="677434"/>
          </a:xfrm>
        </p:spPr>
        <p:txBody>
          <a:bodyPr>
            <a:normAutofit fontScale="90000"/>
          </a:bodyPr>
          <a:lstStyle/>
          <a:p>
            <a:r>
              <a:rPr lang="en-US" altLang="zh-CN" dirty="0"/>
              <a:t>UDP </a:t>
            </a:r>
            <a:r>
              <a:rPr lang="zh-CN" altLang="en-US" dirty="0"/>
              <a:t>协议</a:t>
            </a:r>
          </a:p>
        </p:txBody>
      </p:sp>
    </p:spTree>
    <p:extLst>
      <p:ext uri="{BB962C8B-B14F-4D97-AF65-F5344CB8AC3E}">
        <p14:creationId xmlns:p14="http://schemas.microsoft.com/office/powerpoint/2010/main" val="2567178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9</a:t>
            </a:fld>
            <a:endParaRPr lang="zh-CN" altLang="en-US" dirty="0"/>
          </a:p>
        </p:txBody>
      </p:sp>
      <p:sp>
        <p:nvSpPr>
          <p:cNvPr id="5" name="标题 4"/>
          <p:cNvSpPr>
            <a:spLocks noGrp="1"/>
          </p:cNvSpPr>
          <p:nvPr>
            <p:ph type="title"/>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1519619" y="324238"/>
            <a:ext cx="6104762" cy="6209524"/>
          </a:xfrm>
          <a:prstGeom prst="rect">
            <a:avLst/>
          </a:prstGeom>
        </p:spPr>
      </p:pic>
    </p:spTree>
    <p:extLst>
      <p:ext uri="{BB962C8B-B14F-4D97-AF65-F5344CB8AC3E}">
        <p14:creationId xmlns:p14="http://schemas.microsoft.com/office/powerpoint/2010/main" val="36861049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一个 </a:t>
            </a:r>
            <a:r>
              <a:rPr lang="en-US" altLang="zh-CN" dirty="0"/>
              <a:t>UDP </a:t>
            </a:r>
            <a:r>
              <a:rPr lang="zh-CN" altLang="en-US" dirty="0"/>
              <a:t>数据报包括一个 </a:t>
            </a:r>
            <a:r>
              <a:rPr lang="en-US" altLang="zh-CN" dirty="0"/>
              <a:t>8 </a:t>
            </a:r>
            <a:r>
              <a:rPr lang="zh-CN" altLang="en-US" dirty="0"/>
              <a:t>字节的头和数据部分。报头的格式如图所示，它包括四个长为 </a:t>
            </a:r>
            <a:r>
              <a:rPr lang="en-US" altLang="zh-CN" dirty="0"/>
              <a:t>16 </a:t>
            </a:r>
            <a:r>
              <a:rPr lang="zh-CN" altLang="en-US" dirty="0"/>
              <a:t>字节的字段。</a:t>
            </a:r>
            <a:endParaRPr lang="en-US" altLang="zh-CN" dirty="0"/>
          </a:p>
          <a:p>
            <a:r>
              <a:rPr lang="zh-CN" altLang="en-US" dirty="0"/>
              <a:t>源端口和目的端口的作用与 </a:t>
            </a:r>
            <a:r>
              <a:rPr lang="en-US" altLang="zh-CN" dirty="0"/>
              <a:t>TCP </a:t>
            </a:r>
            <a:r>
              <a:rPr lang="zh-CN" altLang="en-US" dirty="0"/>
              <a:t>中的相同，是用来标明源端和目的端的端口号。</a:t>
            </a:r>
            <a:r>
              <a:rPr lang="en-US" altLang="zh-CN" dirty="0"/>
              <a:t>UDP </a:t>
            </a:r>
            <a:r>
              <a:rPr lang="zh-CN" altLang="en-US" dirty="0"/>
              <a:t>长度字段指明包括 </a:t>
            </a:r>
            <a:r>
              <a:rPr lang="en-US" altLang="zh-CN" dirty="0"/>
              <a:t>8 </a:t>
            </a:r>
            <a:r>
              <a:rPr lang="zh-CN" altLang="en-US" dirty="0"/>
              <a:t>个字节的头和数据在内的数据报长度。</a:t>
            </a:r>
            <a:r>
              <a:rPr lang="en-US" altLang="zh-CN" dirty="0"/>
              <a:t>UDP </a:t>
            </a:r>
            <a:r>
              <a:rPr lang="zh-CN" altLang="en-US" dirty="0"/>
              <a:t>校验和字段是可选项，用于纪录 </a:t>
            </a:r>
            <a:r>
              <a:rPr lang="en-US" altLang="zh-CN" dirty="0"/>
              <a:t>UDP </a:t>
            </a:r>
            <a:r>
              <a:rPr lang="zh-CN" altLang="en-US" dirty="0"/>
              <a:t>头、</a:t>
            </a:r>
            <a:r>
              <a:rPr lang="en-US" altLang="zh-CN" dirty="0"/>
              <a:t>UDP </a:t>
            </a:r>
            <a:r>
              <a:rPr lang="zh-CN" altLang="en-US" dirty="0"/>
              <a:t>伪头、用户数据三者的校验和。</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90</a:t>
            </a:fld>
            <a:endParaRPr lang="zh-CN" altLang="en-US" dirty="0"/>
          </a:p>
        </p:txBody>
      </p:sp>
      <p:sp>
        <p:nvSpPr>
          <p:cNvPr id="5" name="标题 4"/>
          <p:cNvSpPr>
            <a:spLocks noGrp="1"/>
          </p:cNvSpPr>
          <p:nvPr>
            <p:ph type="title"/>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347016" y="5130838"/>
            <a:ext cx="8168334" cy="1372766"/>
          </a:xfrm>
          <a:prstGeom prst="rect">
            <a:avLst/>
          </a:prstGeom>
        </p:spPr>
      </p:pic>
    </p:spTree>
    <p:extLst>
      <p:ext uri="{BB962C8B-B14F-4D97-AF65-F5344CB8AC3E}">
        <p14:creationId xmlns:p14="http://schemas.microsoft.com/office/powerpoint/2010/main" val="121181435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91</a:t>
            </a:fld>
            <a:endParaRPr lang="zh-CN" altLang="en-US" dirty="0"/>
          </a:p>
        </p:txBody>
      </p:sp>
      <p:sp>
        <p:nvSpPr>
          <p:cNvPr id="5" name="标题 4"/>
          <p:cNvSpPr>
            <a:spLocks noGrp="1"/>
          </p:cNvSpPr>
          <p:nvPr>
            <p:ph type="title"/>
          </p:nvPr>
        </p:nvSpPr>
        <p:spPr/>
        <p:txBody>
          <a:bodyPr/>
          <a:lstStyle/>
          <a:p>
            <a:endParaRPr lang="zh-CN" altLang="en-US"/>
          </a:p>
        </p:txBody>
      </p:sp>
      <p:pic>
        <p:nvPicPr>
          <p:cNvPr id="6" name="图片 5"/>
          <p:cNvPicPr>
            <a:picLocks noChangeAspect="1"/>
          </p:cNvPicPr>
          <p:nvPr/>
        </p:nvPicPr>
        <p:blipFill>
          <a:blip r:embed="rId3"/>
          <a:stretch>
            <a:fillRect/>
          </a:stretch>
        </p:blipFill>
        <p:spPr>
          <a:xfrm>
            <a:off x="1093276" y="365125"/>
            <a:ext cx="7321676" cy="6055521"/>
          </a:xfrm>
          <a:prstGeom prst="rect">
            <a:avLst/>
          </a:prstGeom>
        </p:spPr>
      </p:pic>
    </p:spTree>
    <p:extLst>
      <p:ext uri="{BB962C8B-B14F-4D97-AF65-F5344CB8AC3E}">
        <p14:creationId xmlns:p14="http://schemas.microsoft.com/office/powerpoint/2010/main" val="407749953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en-US" altLang="zh-CN" dirty="0"/>
              <a:t>HTTP </a:t>
            </a:r>
            <a:r>
              <a:rPr lang="zh-CN" altLang="en-US" dirty="0"/>
              <a:t>本身就是一个协议，是从 </a:t>
            </a:r>
            <a:r>
              <a:rPr lang="en-US" altLang="zh-CN" dirty="0"/>
              <a:t>Web </a:t>
            </a:r>
            <a:r>
              <a:rPr lang="zh-CN" altLang="en-US" dirty="0"/>
              <a:t>服务器传输超文本到本地浏览器的传送协议。</a:t>
            </a:r>
            <a:endParaRPr lang="en-US" altLang="zh-CN" dirty="0"/>
          </a:p>
          <a:p>
            <a:pPr>
              <a:lnSpc>
                <a:spcPct val="100000"/>
              </a:lnSpc>
            </a:pPr>
            <a:r>
              <a:rPr lang="en-US" altLang="zh-CN" b="1" dirty="0"/>
              <a:t>HTTP</a:t>
            </a:r>
            <a:r>
              <a:rPr lang="zh-CN" altLang="en-US" b="1" dirty="0"/>
              <a:t>协议是建立在请求</a:t>
            </a:r>
            <a:r>
              <a:rPr lang="en-US" altLang="zh-CN" b="1" dirty="0"/>
              <a:t>/</a:t>
            </a:r>
            <a:r>
              <a:rPr lang="zh-CN" altLang="en-US" b="1" dirty="0"/>
              <a:t>响应模型</a:t>
            </a:r>
            <a:r>
              <a:rPr lang="zh-CN" altLang="en-US" dirty="0"/>
              <a:t>上的。首先由客户建立一条与服务器的 </a:t>
            </a:r>
            <a:r>
              <a:rPr lang="en-US" altLang="zh-CN" dirty="0"/>
              <a:t>TCP </a:t>
            </a:r>
            <a:r>
              <a:rPr lang="zh-CN" altLang="en-US" dirty="0"/>
              <a:t>链接，并发送一个请求到服务器，请求中包含请求方法、</a:t>
            </a:r>
            <a:r>
              <a:rPr lang="en-US" altLang="zh-CN" dirty="0"/>
              <a:t>URI</a:t>
            </a:r>
            <a:r>
              <a:rPr lang="zh-CN" altLang="en-US" dirty="0"/>
              <a:t>、协议版本以及相关的 </a:t>
            </a:r>
            <a:r>
              <a:rPr lang="en-US" altLang="zh-CN" dirty="0"/>
              <a:t>MIME </a:t>
            </a:r>
            <a:r>
              <a:rPr lang="zh-CN" altLang="en-US" dirty="0"/>
              <a:t>样式的消息。服务器响应一个状态行，包含消息的协议版本、一个成功和失败码以及相关的 </a:t>
            </a:r>
            <a:r>
              <a:rPr lang="en-US" altLang="zh-CN" dirty="0"/>
              <a:t>MIME </a:t>
            </a:r>
            <a:r>
              <a:rPr lang="zh-CN" altLang="en-US" dirty="0"/>
              <a:t>式样的消息。</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92</a:t>
            </a:fld>
            <a:endParaRPr lang="zh-CN" altLang="en-US" dirty="0"/>
          </a:p>
        </p:txBody>
      </p:sp>
      <p:sp>
        <p:nvSpPr>
          <p:cNvPr id="5" name="标题 4"/>
          <p:cNvSpPr>
            <a:spLocks noGrp="1"/>
          </p:cNvSpPr>
          <p:nvPr>
            <p:ph type="title"/>
          </p:nvPr>
        </p:nvSpPr>
        <p:spPr>
          <a:xfrm>
            <a:off x="628650" y="914400"/>
            <a:ext cx="7886700" cy="776288"/>
          </a:xfrm>
        </p:spPr>
        <p:txBody>
          <a:bodyPr/>
          <a:lstStyle/>
          <a:p>
            <a:r>
              <a:rPr lang="en-US" altLang="zh-CN" dirty="0"/>
              <a:t>HTTP </a:t>
            </a:r>
            <a:r>
              <a:rPr lang="zh-CN" altLang="en-US" dirty="0"/>
              <a:t>协议</a:t>
            </a:r>
          </a:p>
        </p:txBody>
      </p:sp>
    </p:spTree>
    <p:extLst>
      <p:ext uri="{BB962C8B-B14F-4D97-AF65-F5344CB8AC3E}">
        <p14:creationId xmlns:p14="http://schemas.microsoft.com/office/powerpoint/2010/main" val="13399494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a:bodyPr>
          <a:lstStyle/>
          <a:p>
            <a:pPr>
              <a:lnSpc>
                <a:spcPct val="110000"/>
              </a:lnSpc>
            </a:pPr>
            <a:r>
              <a:rPr lang="en-US" altLang="zh-CN" dirty="0"/>
              <a:t>HTTP </a:t>
            </a:r>
            <a:r>
              <a:rPr lang="zh-CN" altLang="en-US" dirty="0"/>
              <a:t>协议是建立在 </a:t>
            </a:r>
            <a:r>
              <a:rPr lang="en-US" altLang="zh-CN" dirty="0"/>
              <a:t>TCP </a:t>
            </a:r>
            <a:r>
              <a:rPr lang="zh-CN" altLang="en-US" dirty="0"/>
              <a:t>协议之上的一种应用，</a:t>
            </a:r>
            <a:r>
              <a:rPr lang="en-US" altLang="zh-CN" dirty="0"/>
              <a:t>HTTP </a:t>
            </a:r>
            <a:r>
              <a:rPr lang="zh-CN" altLang="en-US" dirty="0"/>
              <a:t>连接使用的是“请求</a:t>
            </a:r>
            <a:r>
              <a:rPr lang="en-US" altLang="zh-CN" dirty="0"/>
              <a:t>—</a:t>
            </a:r>
            <a:r>
              <a:rPr lang="zh-CN" altLang="en-US" dirty="0"/>
              <a:t>响应”的方式，不仅在请求时需要先建立连接，而且需要客户端向服务器发出请求后，服务器端才能回复数据。在请求结束后，会主动释放连接。从建立连接到关闭连接的过程称为“一次连接”。</a:t>
            </a:r>
            <a:endParaRPr lang="en-US" altLang="zh-CN" dirty="0"/>
          </a:p>
          <a:p>
            <a:pPr>
              <a:lnSpc>
                <a:spcPct val="110000"/>
              </a:lnSpc>
            </a:pPr>
            <a:r>
              <a:rPr lang="zh-CN" altLang="en-US" dirty="0"/>
              <a:t>由于 </a:t>
            </a:r>
            <a:r>
              <a:rPr lang="en-US" altLang="zh-CN" dirty="0"/>
              <a:t>HTTP </a:t>
            </a:r>
            <a:r>
              <a:rPr lang="zh-CN" altLang="en-US" dirty="0"/>
              <a:t>在每次请求结束后都会主动释放连接，因此 </a:t>
            </a:r>
            <a:r>
              <a:rPr lang="en-US" altLang="zh-CN" dirty="0"/>
              <a:t>HTTP </a:t>
            </a:r>
            <a:r>
              <a:rPr lang="zh-CN" altLang="en-US" dirty="0"/>
              <a:t>连接是一种“短连接”，要保持客户端程序的在线状态，需要不断地向服务器发起连接请求。</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93</a:t>
            </a:fld>
            <a:endParaRPr lang="zh-CN" altLang="en-US" dirty="0"/>
          </a:p>
        </p:txBody>
      </p:sp>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24591741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00000"/>
              </a:lnSpc>
            </a:pPr>
            <a:r>
              <a:rPr lang="en-US" altLang="zh-CN" dirty="0"/>
              <a:t>Socket </a:t>
            </a:r>
            <a:r>
              <a:rPr lang="zh-CN" altLang="en-US" dirty="0"/>
              <a:t>是应用层与 </a:t>
            </a:r>
            <a:r>
              <a:rPr lang="en-US" altLang="zh-CN" dirty="0"/>
              <a:t>TCP/IP </a:t>
            </a:r>
            <a:r>
              <a:rPr lang="zh-CN" altLang="en-US" dirty="0"/>
              <a:t>协议族通信的中间软件抽象层，它是一组接口。在设计模式中，</a:t>
            </a:r>
            <a:r>
              <a:rPr lang="en-US" altLang="zh-CN" dirty="0"/>
              <a:t>Socket </a:t>
            </a:r>
            <a:r>
              <a:rPr lang="zh-CN" altLang="en-US" dirty="0"/>
              <a:t>其实就是一个门面模式，它把复杂的 </a:t>
            </a:r>
            <a:r>
              <a:rPr lang="en-US" altLang="zh-CN" dirty="0"/>
              <a:t>TCP/IP </a:t>
            </a:r>
            <a:r>
              <a:rPr lang="zh-CN" altLang="en-US" dirty="0"/>
              <a:t>协议族隐藏在 </a:t>
            </a:r>
            <a:r>
              <a:rPr lang="en-US" altLang="zh-CN" dirty="0"/>
              <a:t>Socket </a:t>
            </a:r>
            <a:r>
              <a:rPr lang="zh-CN" altLang="en-US" dirty="0"/>
              <a:t>接口后面，对用户来说，一组简单的接口就是全部，让 </a:t>
            </a:r>
            <a:r>
              <a:rPr lang="en-US" altLang="zh-CN" dirty="0"/>
              <a:t>Socket </a:t>
            </a:r>
            <a:r>
              <a:rPr lang="zh-CN" altLang="en-US" dirty="0"/>
              <a:t>去组织数据，以符合指定的协议。</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94</a:t>
            </a:fld>
            <a:endParaRPr lang="zh-CN" altLang="en-US" dirty="0"/>
          </a:p>
        </p:txBody>
      </p:sp>
      <p:sp>
        <p:nvSpPr>
          <p:cNvPr id="5" name="标题 4"/>
          <p:cNvSpPr>
            <a:spLocks noGrp="1"/>
          </p:cNvSpPr>
          <p:nvPr>
            <p:ph type="title"/>
          </p:nvPr>
        </p:nvSpPr>
        <p:spPr/>
        <p:txBody>
          <a:bodyPr/>
          <a:lstStyle/>
          <a:p>
            <a:r>
              <a:rPr lang="en-US" altLang="zh-CN" dirty="0"/>
              <a:t>Socket </a:t>
            </a:r>
            <a:r>
              <a:rPr lang="zh-CN" altLang="en-US" dirty="0"/>
              <a:t>套接字</a:t>
            </a:r>
          </a:p>
        </p:txBody>
      </p:sp>
    </p:spTree>
    <p:extLst>
      <p:ext uri="{BB962C8B-B14F-4D97-AF65-F5344CB8AC3E}">
        <p14:creationId xmlns:p14="http://schemas.microsoft.com/office/powerpoint/2010/main" val="243137774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55282" y="1142213"/>
            <a:ext cx="8033436" cy="4718866"/>
          </a:xfrm>
        </p:spPr>
        <p:txBody>
          <a:bodyPr>
            <a:noAutofit/>
          </a:bodyPr>
          <a:lstStyle/>
          <a:p>
            <a:pPr>
              <a:lnSpc>
                <a:spcPct val="120000"/>
              </a:lnSpc>
              <a:spcBef>
                <a:spcPts val="0"/>
              </a:spcBef>
            </a:pPr>
            <a:r>
              <a:rPr lang="zh-CN" altLang="en-US" sz="2000" dirty="0"/>
              <a:t>套接字之间的连接过程分为三个步骤：服务器监听，客户端请求，连接确认。</a:t>
            </a:r>
          </a:p>
          <a:p>
            <a:pPr>
              <a:lnSpc>
                <a:spcPct val="120000"/>
              </a:lnSpc>
              <a:spcBef>
                <a:spcPts val="0"/>
              </a:spcBef>
            </a:pPr>
            <a:r>
              <a:rPr lang="zh-CN" altLang="en-US" sz="2000" dirty="0"/>
              <a:t>（</a:t>
            </a:r>
            <a:r>
              <a:rPr lang="en-US" altLang="zh-CN" sz="2000" dirty="0"/>
              <a:t>1</a:t>
            </a:r>
            <a:r>
              <a:rPr lang="zh-CN" altLang="en-US" sz="2000" dirty="0"/>
              <a:t>）服务器监听：服务器端套接字并不定位具体的客户端套接字，而是处于等待连接的状态，实时监控网络状态，等待客户端的连接请求</a:t>
            </a:r>
          </a:p>
          <a:p>
            <a:pPr>
              <a:lnSpc>
                <a:spcPct val="120000"/>
              </a:lnSpc>
              <a:spcBef>
                <a:spcPts val="0"/>
              </a:spcBef>
            </a:pPr>
            <a:r>
              <a:rPr lang="zh-CN" altLang="en-US" sz="2000" dirty="0"/>
              <a:t>（</a:t>
            </a:r>
            <a:r>
              <a:rPr lang="en-US" altLang="zh-CN" sz="2000" dirty="0"/>
              <a:t>2</a:t>
            </a:r>
            <a:r>
              <a:rPr lang="zh-CN" altLang="en-US" sz="2000" dirty="0"/>
              <a:t>）客户端请求：指客户端的套接字提出连接请求，要连接的目标是服务器端的套接字。为此，客户端的套接字必须首先描述它要连接的服务器的套接字，指出服务器端套接字的地址和端口号，然后就向服务器端套接字提出连接请求。</a:t>
            </a:r>
          </a:p>
          <a:p>
            <a:pPr>
              <a:lnSpc>
                <a:spcPct val="120000"/>
              </a:lnSpc>
              <a:spcBef>
                <a:spcPts val="0"/>
              </a:spcBef>
            </a:pPr>
            <a:r>
              <a:rPr lang="zh-CN" altLang="en-US" sz="2000" dirty="0"/>
              <a:t>（</a:t>
            </a:r>
            <a:r>
              <a:rPr lang="en-US" altLang="zh-CN" sz="2000" dirty="0"/>
              <a:t>3</a:t>
            </a:r>
            <a:r>
              <a:rPr lang="zh-CN" altLang="en-US" sz="2000" dirty="0"/>
              <a:t>）连接确认：当服务器端套接字监听到或者说接收到客户端套接字的连接请求时，就响应客户端套接字的请求，建立一个新的线程，把服务器端套接字的描述发给客户端，一旦客户端确认了此描述，双方就正式建立连接。而服务器端套接字继续处于监听状态，继续接收其他客户端套接字的连接请求。</a:t>
            </a:r>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95</a:t>
            </a:fld>
            <a:endParaRPr lang="zh-CN" altLang="en-US" dirty="0"/>
          </a:p>
        </p:txBody>
      </p:sp>
      <p:sp>
        <p:nvSpPr>
          <p:cNvPr id="5" name="标题 4"/>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140505784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CB24BC-51E0-4A61-A890-4370566F82F1}" type="slidenum">
              <a:rPr lang="zh-CN" altLang="en-US" smtClean="0"/>
              <a:pPr/>
              <a:t>96</a:t>
            </a:fld>
            <a:endParaRPr lang="zh-CN" altLang="en-US" dirty="0"/>
          </a:p>
        </p:txBody>
      </p:sp>
      <p:sp>
        <p:nvSpPr>
          <p:cNvPr id="5" name="标题 4"/>
          <p:cNvSpPr>
            <a:spLocks noGrp="1"/>
          </p:cNvSpPr>
          <p:nvPr>
            <p:ph type="title"/>
          </p:nvPr>
        </p:nvSpPr>
        <p:spPr/>
        <p:txBody>
          <a:bodyPr/>
          <a:lstStyle/>
          <a:p>
            <a:endParaRPr lang="zh-CN" altLang="en-US"/>
          </a:p>
        </p:txBody>
      </p:sp>
      <p:pic>
        <p:nvPicPr>
          <p:cNvPr id="6" name="图片 5"/>
          <p:cNvPicPr>
            <a:picLocks noChangeAspect="1"/>
          </p:cNvPicPr>
          <p:nvPr/>
        </p:nvPicPr>
        <p:blipFill>
          <a:blip r:embed="rId2"/>
          <a:stretch>
            <a:fillRect/>
          </a:stretch>
        </p:blipFill>
        <p:spPr>
          <a:xfrm>
            <a:off x="1133663" y="332071"/>
            <a:ext cx="6156824" cy="5934586"/>
          </a:xfrm>
          <a:prstGeom prst="rect">
            <a:avLst/>
          </a:prstGeom>
        </p:spPr>
      </p:pic>
    </p:spTree>
    <p:extLst>
      <p:ext uri="{BB962C8B-B14F-4D97-AF65-F5344CB8AC3E}">
        <p14:creationId xmlns:p14="http://schemas.microsoft.com/office/powerpoint/2010/main" val="33777989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矩形 1"/>
          <p:cNvSpPr/>
          <p:nvPr/>
        </p:nvSpPr>
        <p:spPr>
          <a:xfrm>
            <a:off x="0" y="2447924"/>
            <a:ext cx="9144000" cy="1800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 name="图片 6"/>
          <p:cNvPicPr>
            <a:picLocks noChangeAspect="1"/>
          </p:cNvPicPr>
          <p:nvPr/>
        </p:nvPicPr>
        <p:blipFill rotWithShape="1">
          <a:blip r:embed="rId2" cstate="print">
            <a:biLevel thresh="25000"/>
            <a:extLst>
              <a:ext uri="{28A0092B-C50C-407E-A947-70E740481C1C}">
                <a14:useLocalDpi xmlns:a14="http://schemas.microsoft.com/office/drawing/2010/main" val="0"/>
              </a:ext>
            </a:extLst>
          </a:blip>
          <a:srcRect t="77859" r="53863"/>
          <a:stretch/>
        </p:blipFill>
        <p:spPr>
          <a:xfrm>
            <a:off x="206875" y="152400"/>
            <a:ext cx="2517275" cy="679161"/>
          </a:xfrm>
          <a:prstGeom prst="rect">
            <a:avLst/>
          </a:prstGeom>
        </p:spPr>
      </p:pic>
      <p:sp>
        <p:nvSpPr>
          <p:cNvPr id="8" name="矩形 7"/>
          <p:cNvSpPr/>
          <p:nvPr/>
        </p:nvSpPr>
        <p:spPr>
          <a:xfrm>
            <a:off x="517004" y="2588269"/>
            <a:ext cx="8109992" cy="1245341"/>
          </a:xfrm>
          <a:prstGeom prst="rect">
            <a:avLst/>
          </a:prstGeom>
          <a:effectLst>
            <a:outerShdw blurRad="50800" dist="38100" dir="5400000" algn="t" rotWithShape="0">
              <a:prstClr val="black">
                <a:alpha val="40000"/>
              </a:prstClr>
            </a:outerShdw>
          </a:effectLst>
        </p:spPr>
        <p:txBody>
          <a:bodyPr wrap="square">
            <a:spAutoFit/>
          </a:bodyPr>
          <a:lstStyle/>
          <a:p>
            <a:pPr indent="127000" algn="ctr">
              <a:lnSpc>
                <a:spcPct val="120000"/>
              </a:lnSpc>
              <a:spcAft>
                <a:spcPts val="0"/>
              </a:spcAft>
            </a:pPr>
            <a:r>
              <a:rPr lang="zh-CN" altLang="en-US" sz="7200" b="1" kern="100" dirty="0">
                <a:solidFill>
                  <a:srgbClr val="1557AE"/>
                </a:solidFill>
                <a:latin typeface="隶书" panose="02010509060101010101" pitchFamily="49" charset="-122"/>
                <a:ea typeface="隶书" panose="02010509060101010101" pitchFamily="49" charset="-122"/>
                <a:cs typeface="Times New Roman" panose="02020603050405020304" pitchFamily="18" charset="0"/>
              </a:rPr>
              <a:t>谢谢！</a:t>
            </a:r>
            <a:endParaRPr lang="zh-CN" altLang="zh-CN" sz="7200" b="1" kern="100" dirty="0">
              <a:solidFill>
                <a:srgbClr val="1557AE"/>
              </a:solidFill>
              <a:latin typeface="隶书" panose="02010509060101010101" pitchFamily="49" charset="-122"/>
              <a:ea typeface="隶书"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491321078"/>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课件蓝白色模板.potx" id="{5B1BA259-F0A4-47D0-BF68-057AFEF8E519}" vid="{0D99D3A8-3341-4791-B4B8-783062AFC9A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10687</TotalTime>
  <Words>6287</Words>
  <Application>Microsoft Office PowerPoint</Application>
  <PresentationFormat>全屏显示(4:3)</PresentationFormat>
  <Paragraphs>515</Paragraphs>
  <Slides>97</Slides>
  <Notes>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97</vt:i4>
      </vt:variant>
    </vt:vector>
  </HeadingPairs>
  <TitlesOfParts>
    <vt:vector size="109" baseType="lpstr">
      <vt:lpstr>等线</vt:lpstr>
      <vt:lpstr>等线 Light</vt:lpstr>
      <vt:lpstr>隶书</vt:lpstr>
      <vt:lpstr>微软雅黑</vt:lpstr>
      <vt:lpstr>Arial</vt:lpstr>
      <vt:lpstr>Arial</vt:lpstr>
      <vt:lpstr>Calibri</vt:lpstr>
      <vt:lpstr>Franklin Gothic Demi Cond</vt:lpstr>
      <vt:lpstr>Tahoma</vt:lpstr>
      <vt:lpstr>Times New Roman</vt:lpstr>
      <vt:lpstr>Wingdings</vt:lpstr>
      <vt:lpstr>自定义设计方案</vt:lpstr>
      <vt:lpstr>PowerPoint 演示文稿</vt:lpstr>
      <vt:lpstr>PowerPoint 演示文稿</vt:lpstr>
      <vt:lpstr>PowerPoint 演示文稿</vt:lpstr>
      <vt:lpstr>PowerPoint 演示文稿</vt:lpstr>
      <vt:lpstr>PowerPoint 演示文稿</vt:lpstr>
      <vt:lpstr>PowerPoint 演示文稿</vt:lpstr>
      <vt:lpstr>  WIFI信道</vt:lpstr>
      <vt:lpstr>CC3200 支持802.11b/g/n</vt:lpstr>
      <vt:lpstr>PowerPoint 演示文稿</vt:lpstr>
      <vt:lpstr>PowerPoint 演示文稿</vt:lpstr>
      <vt:lpstr>PowerPoint 演示文稿</vt:lpstr>
      <vt:lpstr>无线通信距离的计算</vt:lpstr>
      <vt:lpstr>PowerPoint 演示文稿</vt:lpstr>
      <vt:lpstr>PowerPoint 演示文稿</vt:lpstr>
      <vt:lpstr>PowerPoint 演示文稿</vt:lpstr>
      <vt:lpstr>PowerPoint 演示文稿</vt:lpstr>
      <vt:lpstr>PowerPoint 演示文稿</vt:lpstr>
      <vt:lpstr>    WiFi连接过程</vt:lpstr>
      <vt:lpstr>PowerPoint 演示文稿</vt:lpstr>
      <vt:lpstr> 扫描阶段（ Scan）</vt:lpstr>
      <vt:lpstr>认证阶段（ Authentication）</vt:lpstr>
      <vt:lpstr>PowerPoint 演示文稿</vt:lpstr>
      <vt:lpstr>PowerPoint 演示文稿</vt:lpstr>
      <vt:lpstr>关联阶段（ Association ）</vt:lpstr>
      <vt:lpstr>    初次连接AP</vt:lpstr>
      <vt:lpstr>    更换为性能更好的AP站点</vt:lpstr>
      <vt:lpstr>PowerPoint 演示文稿</vt:lpstr>
      <vt:lpstr>网络配置</vt:lpstr>
      <vt:lpstr>PowerPoint 演示文稿</vt:lpstr>
      <vt:lpstr>PowerPoint 演示文稿</vt:lpstr>
      <vt:lpstr>PowerPoint 演示文稿</vt:lpstr>
      <vt:lpstr>工作原理</vt:lpstr>
      <vt:lpstr>PowerPoint 演示文稿</vt:lpstr>
      <vt:lpstr>PowerPoint 演示文稿</vt:lpstr>
      <vt:lpstr>PowerPoint 演示文稿</vt:lpstr>
      <vt:lpstr>PowerPoint 演示文稿</vt:lpstr>
      <vt:lpstr>PowerPoint 演示文稿</vt:lpstr>
      <vt:lpstr>PowerPoint 演示文稿</vt:lpstr>
      <vt:lpstr>网络互连函数库</vt:lpstr>
      <vt:lpstr>PowerPoint 演示文稿</vt:lpstr>
      <vt:lpstr>PowerPoint 演示文稿</vt:lpstr>
      <vt:lpstr>实验目的</vt:lpstr>
      <vt:lpstr>实验步骤</vt:lpstr>
      <vt:lpstr>PowerPoint 演示文稿</vt:lpstr>
      <vt:lpstr>PowerPoint 演示文稿</vt:lpstr>
      <vt:lpstr>PowerPoint 演示文稿</vt:lpstr>
      <vt:lpstr>PowerPoint 演示文稿</vt:lpstr>
      <vt:lpstr>实验原理</vt:lpstr>
      <vt:lpstr>PowerPoint 演示文稿</vt:lpstr>
      <vt:lpstr>PowerPoint 演示文稿</vt:lpstr>
      <vt:lpstr>  simplelingk例程库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网络通信知识</vt:lpstr>
      <vt:lpstr>   网络通信知识</vt:lpstr>
      <vt:lpstr>PowerPoint 演示文稿</vt:lpstr>
      <vt:lpstr>   网络通信知识</vt:lpstr>
      <vt:lpstr>PowerPoint 演示文稿</vt:lpstr>
      <vt:lpstr>PowerPoint 演示文稿</vt:lpstr>
      <vt:lpstr>PowerPoint 演示文稿</vt:lpstr>
      <vt:lpstr>PowerPoint 演示文稿</vt:lpstr>
      <vt:lpstr> TCP 协议</vt:lpstr>
      <vt:lpstr>PowerPoint 演示文稿</vt:lpstr>
      <vt:lpstr>PowerPoint 演示文稿</vt:lpstr>
      <vt:lpstr>PowerPoint 演示文稿</vt:lpstr>
      <vt:lpstr>PowerPoint 演示文稿</vt:lpstr>
      <vt:lpstr>UDP 协议</vt:lpstr>
      <vt:lpstr>PowerPoint 演示文稿</vt:lpstr>
      <vt:lpstr>PowerPoint 演示文稿</vt:lpstr>
      <vt:lpstr>HTTP 协议</vt:lpstr>
      <vt:lpstr>PowerPoint 演示文稿</vt:lpstr>
      <vt:lpstr>Socket 套接字</vt:lpstr>
      <vt:lpstr>PowerPoint 演示文稿</vt:lpstr>
      <vt:lpstr>PowerPoint 演示文稿</vt:lpstr>
      <vt:lpstr>PowerPoint 演示文稿</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王齐</dc:creator>
  <cp:lastModifiedBy>吕承尚</cp:lastModifiedBy>
  <cp:revision>460</cp:revision>
  <cp:lastPrinted>2015-09-08T03:57:43Z</cp:lastPrinted>
  <dcterms:created xsi:type="dcterms:W3CDTF">2015-09-04T08:06:26Z</dcterms:created>
  <dcterms:modified xsi:type="dcterms:W3CDTF">2020-07-06T00:33:14Z</dcterms:modified>
</cp:coreProperties>
</file>